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39"/>
  </p:notesMasterIdLst>
  <p:sldIdLst>
    <p:sldId id="29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5143500" type="screen16x9"/>
  <p:notesSz cx="6858000" cy="9144000"/>
  <p:embeddedFontLst>
    <p:embeddedFont>
      <p:font typeface="Roboto" panose="020B0604020202020204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A6772F6-99EB-4362-9255-C905057D1F82}">
  <a:tblStyle styleId="{CA6772F6-99EB-4362-9255-C905057D1F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8" d="100"/>
          <a:sy n="158" d="100"/>
        </p:scale>
        <p:origin x="-78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10977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Shape 5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Shape 5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Calibri"/>
              <a:buNone/>
              <a:defRPr sz="4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507492" y="1508760"/>
            <a:ext cx="8065500" cy="28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429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 "/>
              <a:defRPr sz="1500" b="0" i="1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72944" y="4407309"/>
            <a:ext cx="21948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7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7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7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7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7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7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7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7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bg>
      <p:bgPr>
        <a:solidFill>
          <a:schemeClr val="accen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452628" y="577850"/>
            <a:ext cx="8086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  <a:defRPr sz="6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500634" y="3155157"/>
            <a:ext cx="6921300" cy="12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1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72944" y="4407309"/>
            <a:ext cx="21948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2628" y="575564"/>
            <a:ext cx="8085600" cy="25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500634" y="3153157"/>
            <a:ext cx="6919800" cy="12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72944" y="4407309"/>
            <a:ext cx="21948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Calibri"/>
              <a:buNone/>
              <a:defRPr sz="4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507492" y="1498600"/>
            <a:ext cx="3497700" cy="28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429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 "/>
              <a:defRPr sz="15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sz="1400" b="0" i="1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 "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 "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 "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 "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 "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 "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508498" y="1498600"/>
            <a:ext cx="3497700" cy="28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429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 "/>
              <a:defRPr sz="15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sz="1400" b="0" i="1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 "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 "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 "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 "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 "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 "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572944" y="4407309"/>
            <a:ext cx="21948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Calibri"/>
              <a:buNone/>
              <a:defRPr sz="4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507492" y="1530350"/>
            <a:ext cx="34977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L="457200" marR="0" lvl="0" indent="-2286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sz="1400" b="1" i="1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507492" y="2064813"/>
            <a:ext cx="3497700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429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 "/>
              <a:defRPr sz="15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sz="1400" b="0" i="1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 "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 "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 "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 "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 "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 "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3"/>
          </p:nvPr>
        </p:nvSpPr>
        <p:spPr>
          <a:xfrm>
            <a:off x="4505706" y="1528826"/>
            <a:ext cx="34977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L="457200" marR="0" lvl="0" indent="-2286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sz="1400" b="1" i="1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4"/>
          </p:nvPr>
        </p:nvSpPr>
        <p:spPr>
          <a:xfrm>
            <a:off x="4505706" y="2063243"/>
            <a:ext cx="3497700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429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 "/>
              <a:defRPr sz="15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sz="1400" b="0" i="1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 "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 "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 "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 "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 "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 "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572944" y="4407309"/>
            <a:ext cx="21948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Calibri"/>
              <a:buNone/>
              <a:defRPr sz="4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6572944" y="4407309"/>
            <a:ext cx="21948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572944" y="4407309"/>
            <a:ext cx="21948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5715000" y="0"/>
            <a:ext cx="3429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6196053" y="406711"/>
            <a:ext cx="25374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571500" y="571500"/>
            <a:ext cx="4572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810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 "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 "/>
              <a:defRPr sz="21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1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 "/>
              <a:defRPr sz="15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 "/>
              <a:defRPr sz="15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 "/>
              <a:defRPr sz="15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 "/>
              <a:defRPr sz="15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 "/>
              <a:defRPr sz="15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 "/>
              <a:defRPr sz="15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>
            <a:off x="6206987" y="1883860"/>
            <a:ext cx="2548800" cy="23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 sz="800" b="0" i="1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72944" y="4407309"/>
            <a:ext cx="21948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bg>
      <p:bgPr>
        <a:solidFill>
          <a:schemeClr val="accen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86918" y="4064000"/>
            <a:ext cx="8085600" cy="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998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ctr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1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507492" y="4432301"/>
            <a:ext cx="692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800"/>
              <a:buFont typeface="Arial"/>
              <a:buNone/>
              <a:defRPr sz="800" b="0" i="1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72944" y="4407309"/>
            <a:ext cx="21948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77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Calibri"/>
              <a:buNone/>
              <a:defRPr sz="4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 rot="5400000">
            <a:off x="3127636" y="-1111590"/>
            <a:ext cx="2824800" cy="80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429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 "/>
              <a:defRPr sz="1500" b="0" i="1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6572944" y="4407309"/>
            <a:ext cx="21948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 rot="5400000">
            <a:off x="5743538" y="1335994"/>
            <a:ext cx="36006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Calibri"/>
              <a:buNone/>
              <a:defRPr sz="4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 rot="5400000">
            <a:off x="1453819" y="-339469"/>
            <a:ext cx="40503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429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 "/>
              <a:defRPr sz="1500" b="0" i="1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572944" y="4407309"/>
            <a:ext cx="21948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7700" b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92918" y="374650"/>
            <a:ext cx="80796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Calibri"/>
              <a:buNone/>
              <a:defRPr sz="41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507492" y="1508760"/>
            <a:ext cx="8065500" cy="28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429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 "/>
              <a:defRPr sz="1500" b="0" i="1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 "/>
              <a:defRPr sz="1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514350" y="4809335"/>
            <a:ext cx="30861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514350" y="4916023"/>
            <a:ext cx="37719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72944" y="4407309"/>
            <a:ext cx="21948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7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7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7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7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7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7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7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7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/api/v1/Doc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://localhost/api/v1/Docs/Inventarizaciya(" TargetMode="External"/><Relationship Id="rId4" Type="http://schemas.openxmlformats.org/officeDocument/2006/relationships/hyperlink" Target="http://localhost/api/v1/Docs/Inventarizaciy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/api/v1/Docs/Inventarizaciya(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9000/api/v1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u.wikipedia.org/wiki/JSON" TargetMode="External"/><Relationship Id="rId5" Type="http://schemas.openxmlformats.org/officeDocument/2006/relationships/hyperlink" Target="https://ru.wikipedia.org/wiki/XML" TargetMode="External"/><Relationship Id="rId4" Type="http://schemas.openxmlformats.org/officeDocument/2006/relationships/hyperlink" Target="https://ru.wikipedia.org/wiki/OASI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https://www.cleverence.ru/support/25724/" TargetMode="Externa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48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66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Shape 233"/>
          <p:cNvCxnSpPr/>
          <p:nvPr/>
        </p:nvCxnSpPr>
        <p:spPr>
          <a:xfrm>
            <a:off x="1850231" y="4736306"/>
            <a:ext cx="5436300" cy="0"/>
          </a:xfrm>
          <a:prstGeom prst="straightConnector1">
            <a:avLst/>
          </a:prstGeom>
          <a:noFill/>
          <a:ln w="9525" cap="flat" cmpd="sng">
            <a:solidFill>
              <a:srgbClr val="FF514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4" name="Shape 234"/>
          <p:cNvSpPr txBox="1"/>
          <p:nvPr/>
        </p:nvSpPr>
        <p:spPr>
          <a:xfrm>
            <a:off x="7369124" y="4620900"/>
            <a:ext cx="1341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5142"/>
                </a:solidFill>
                <a:latin typeface="Calibri"/>
                <a:ea typeface="Calibri"/>
                <a:cs typeface="Calibri"/>
                <a:sym typeface="Calibri"/>
              </a:rPr>
              <a:t>www.cleverence.ru</a:t>
            </a:r>
            <a:endParaRPr sz="1100">
              <a:solidFill>
                <a:srgbClr val="FF51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970" y="4649933"/>
            <a:ext cx="1021555" cy="17274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436975" y="500625"/>
            <a:ext cx="7123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Arial"/>
              <a:buNone/>
            </a:pPr>
            <a:r>
              <a:rPr lang="ru" sz="3300" b="1">
                <a:solidFill>
                  <a:srgbClr val="3F3F3F"/>
                </a:solidFill>
              </a:rPr>
              <a:t>Совместная разработка</a:t>
            </a:r>
            <a:endParaRPr b="1"/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 l="7500" t="7729" r="6285" b="31884"/>
          <a:stretch/>
        </p:blipFill>
        <p:spPr>
          <a:xfrm>
            <a:off x="1035175" y="1319825"/>
            <a:ext cx="6988201" cy="2769100"/>
          </a:xfrm>
          <a:prstGeom prst="rect">
            <a:avLst/>
          </a:prstGeom>
          <a:noFill/>
          <a:ln w="38100" cap="flat" cmpd="sng">
            <a:solidFill>
              <a:srgbClr val="0083B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2" name="Shape 242"/>
          <p:cNvCxnSpPr/>
          <p:nvPr/>
        </p:nvCxnSpPr>
        <p:spPr>
          <a:xfrm>
            <a:off x="1850231" y="4736306"/>
            <a:ext cx="5436300" cy="0"/>
          </a:xfrm>
          <a:prstGeom prst="straightConnector1">
            <a:avLst/>
          </a:prstGeom>
          <a:noFill/>
          <a:ln w="9525" cap="flat" cmpd="sng">
            <a:solidFill>
              <a:srgbClr val="FF514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3" name="Shape 243"/>
          <p:cNvSpPr txBox="1"/>
          <p:nvPr/>
        </p:nvSpPr>
        <p:spPr>
          <a:xfrm>
            <a:off x="7369124" y="4620900"/>
            <a:ext cx="1341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5142"/>
                </a:solidFill>
                <a:latin typeface="Calibri"/>
                <a:ea typeface="Calibri"/>
                <a:cs typeface="Calibri"/>
                <a:sym typeface="Calibri"/>
              </a:rPr>
              <a:t>www.cleverence.ru</a:t>
            </a:r>
            <a:endParaRPr sz="1100">
              <a:solidFill>
                <a:srgbClr val="FF51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36975" y="500625"/>
            <a:ext cx="7123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Arial"/>
              <a:buNone/>
            </a:pPr>
            <a:r>
              <a:rPr lang="ru" sz="3300" b="1">
                <a:solidFill>
                  <a:srgbClr val="3F3F3F"/>
                </a:solidFill>
              </a:rPr>
              <a:t>В ближайших версиях</a:t>
            </a:r>
            <a:endParaRPr b="1"/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970" y="4649933"/>
            <a:ext cx="1021555" cy="17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8100" y="3223400"/>
            <a:ext cx="5912625" cy="126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394650" y="1198050"/>
            <a:ext cx="8353500" cy="22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Встроенный набор инструментов для </a:t>
            </a:r>
            <a:r>
              <a:rPr lang="ru" sz="2400" b="1">
                <a:solidFill>
                  <a:srgbClr val="FF5142"/>
                </a:solidFill>
                <a:latin typeface="Roboto"/>
                <a:ea typeface="Roboto"/>
                <a:cs typeface="Roboto"/>
                <a:sym typeface="Roboto"/>
              </a:rPr>
              <a:t>оптимизации быстродействия</a:t>
            </a:r>
            <a:r>
              <a:rPr lang="ru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конфигурации.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2588925" y="1426650"/>
            <a:ext cx="6121800" cy="22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Недостаток обучающих материалов стараемся компенсировать </a:t>
            </a:r>
            <a:r>
              <a:rPr lang="ru" sz="2400" b="1">
                <a:solidFill>
                  <a:srgbClr val="FF5142"/>
                </a:solidFill>
                <a:latin typeface="Roboto"/>
                <a:ea typeface="Roboto"/>
                <a:cs typeface="Roboto"/>
                <a:sym typeface="Roboto"/>
              </a:rPr>
              <a:t>курсами обучения</a:t>
            </a:r>
            <a:r>
              <a:rPr lang="ru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для партнеров.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3" name="Shape 253"/>
          <p:cNvCxnSpPr/>
          <p:nvPr/>
        </p:nvCxnSpPr>
        <p:spPr>
          <a:xfrm>
            <a:off x="1850231" y="4736306"/>
            <a:ext cx="5436300" cy="0"/>
          </a:xfrm>
          <a:prstGeom prst="straightConnector1">
            <a:avLst/>
          </a:prstGeom>
          <a:noFill/>
          <a:ln w="9525" cap="flat" cmpd="sng">
            <a:solidFill>
              <a:srgbClr val="FF514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4" name="Shape 254"/>
          <p:cNvSpPr txBox="1"/>
          <p:nvPr/>
        </p:nvSpPr>
        <p:spPr>
          <a:xfrm>
            <a:off x="7369124" y="4620900"/>
            <a:ext cx="1341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5142"/>
                </a:solidFill>
                <a:latin typeface="Calibri"/>
                <a:ea typeface="Calibri"/>
                <a:cs typeface="Calibri"/>
                <a:sym typeface="Calibri"/>
              </a:rPr>
              <a:t>www.cleverence.ru</a:t>
            </a:r>
            <a:endParaRPr sz="1100">
              <a:solidFill>
                <a:srgbClr val="FF51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970" y="4649933"/>
            <a:ext cx="1021555" cy="17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650" y="1591063"/>
            <a:ext cx="2030025" cy="1961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Shape 261"/>
          <p:cNvPicPr preferRelativeResize="0"/>
          <p:nvPr/>
        </p:nvPicPr>
        <p:blipFill rotWithShape="1">
          <a:blip r:embed="rId3">
            <a:alphaModFix/>
          </a:blip>
          <a:srcRect l="9115"/>
          <a:stretch/>
        </p:blipFill>
        <p:spPr>
          <a:xfrm>
            <a:off x="0" y="3150800"/>
            <a:ext cx="4258326" cy="19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/>
          <p:nvPr/>
        </p:nvSpPr>
        <p:spPr>
          <a:xfrm>
            <a:off x="311700" y="1249825"/>
            <a:ext cx="6171000" cy="1755300"/>
          </a:xfrm>
          <a:prstGeom prst="wedgeRoundRectCallout">
            <a:avLst>
              <a:gd name="adj1" fmla="val -33685"/>
              <a:gd name="adj2" fmla="val 76789"/>
              <a:gd name="adj3" fmla="val 0"/>
            </a:avLst>
          </a:prstGeom>
          <a:solidFill>
            <a:srgbClr val="0083B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+"/>
            </a:pPr>
            <a:r>
              <a:rPr lang="ru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Стандартизация удешевляет</a:t>
            </a:r>
            <a:endParaRPr sz="1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+"/>
            </a:pPr>
            <a:r>
              <a:rPr lang="ru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Учтено многое, о чем клиент даже не думал</a:t>
            </a:r>
            <a:endParaRPr sz="1800" b="1" i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+"/>
            </a:pPr>
            <a:r>
              <a:rPr lang="ru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Продление жизни решения за счет постоянного развития платформы</a:t>
            </a:r>
            <a:endParaRPr sz="1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sz="1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3783800" y="3117025"/>
            <a:ext cx="5172900" cy="1896000"/>
          </a:xfrm>
          <a:prstGeom prst="wedgeRoundRectCallout">
            <a:avLst>
              <a:gd name="adj1" fmla="val -73232"/>
              <a:gd name="adj2" fmla="val -6718"/>
              <a:gd name="adj3" fmla="val 0"/>
            </a:avLst>
          </a:prstGeom>
          <a:solidFill>
            <a:srgbClr val="FF514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-"/>
            </a:pPr>
            <a:r>
              <a:rPr lang="ru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Сын моего бухгалтера сказал, что сделает так же, но в три раза дешевле</a:t>
            </a:r>
            <a:endParaRPr sz="1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8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И формочки будут точь-в-точь как у нас нарисованы!</a:t>
            </a:r>
            <a:endParaRPr sz="1800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-"/>
            </a:pPr>
            <a:r>
              <a:rPr lang="ru"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Заплатим один раз и навсегда наше!</a:t>
            </a:r>
            <a:endParaRPr sz="18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436970" y="500632"/>
            <a:ext cx="85428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Arial"/>
              <a:buNone/>
            </a:pPr>
            <a:r>
              <a:rPr lang="ru" sz="3300" b="1">
                <a:solidFill>
                  <a:srgbClr val="3F3F3F"/>
                </a:solidFill>
              </a:rPr>
              <a:t>Так платформа или «самописки»?</a:t>
            </a:r>
            <a:endParaRPr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436970" y="500632"/>
            <a:ext cx="82737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Arial"/>
              <a:buNone/>
            </a:pPr>
            <a:r>
              <a:rPr lang="ru" sz="33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Важный тренд 2017-2018</a:t>
            </a:r>
            <a:endParaRPr b="1"/>
          </a:p>
        </p:txBody>
      </p:sp>
      <p:cxnSp>
        <p:nvCxnSpPr>
          <p:cNvPr id="270" name="Shape 270"/>
          <p:cNvCxnSpPr/>
          <p:nvPr/>
        </p:nvCxnSpPr>
        <p:spPr>
          <a:xfrm>
            <a:off x="1850231" y="4736306"/>
            <a:ext cx="5436300" cy="0"/>
          </a:xfrm>
          <a:prstGeom prst="straightConnector1">
            <a:avLst/>
          </a:prstGeom>
          <a:noFill/>
          <a:ln w="9525" cap="flat" cmpd="sng">
            <a:solidFill>
              <a:srgbClr val="FF514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1" name="Shape 271"/>
          <p:cNvSpPr txBox="1"/>
          <p:nvPr/>
        </p:nvSpPr>
        <p:spPr>
          <a:xfrm>
            <a:off x="7349699" y="4620900"/>
            <a:ext cx="1361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5142"/>
                </a:solidFill>
                <a:latin typeface="Calibri"/>
                <a:ea typeface="Calibri"/>
                <a:cs typeface="Calibri"/>
                <a:sym typeface="Calibri"/>
              </a:rPr>
              <a:t>www.cleverence.ru</a:t>
            </a:r>
            <a:endParaRPr sz="1100">
              <a:solidFill>
                <a:srgbClr val="FF51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970" y="4649933"/>
            <a:ext cx="1021555" cy="17274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394650" y="1426650"/>
            <a:ext cx="8353500" cy="2290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Рост числа решений на </a:t>
            </a:r>
            <a:r>
              <a:rPr lang="ru" sz="2400" b="1">
                <a:solidFill>
                  <a:srgbClr val="FF5142"/>
                </a:solidFill>
                <a:latin typeface="Roboto"/>
                <a:ea typeface="Roboto"/>
                <a:cs typeface="Roboto"/>
                <a:sym typeface="Roboto"/>
              </a:rPr>
              <a:t>Mobile SMARTS</a:t>
            </a:r>
            <a:r>
              <a:rPr lang="ru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развернутых в публичной сети.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436970" y="500632"/>
            <a:ext cx="82737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Arial"/>
              <a:buNone/>
            </a:pPr>
            <a:r>
              <a:rPr lang="ru" sz="33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Ключевые новинки</a:t>
            </a:r>
            <a:endParaRPr b="1"/>
          </a:p>
        </p:txBody>
      </p:sp>
      <p:cxnSp>
        <p:nvCxnSpPr>
          <p:cNvPr id="279" name="Shape 279"/>
          <p:cNvCxnSpPr/>
          <p:nvPr/>
        </p:nvCxnSpPr>
        <p:spPr>
          <a:xfrm>
            <a:off x="1850231" y="4736306"/>
            <a:ext cx="5436300" cy="0"/>
          </a:xfrm>
          <a:prstGeom prst="straightConnector1">
            <a:avLst/>
          </a:prstGeom>
          <a:noFill/>
          <a:ln w="9525" cap="flat" cmpd="sng">
            <a:solidFill>
              <a:srgbClr val="FF514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0" name="Shape 280"/>
          <p:cNvSpPr txBox="1"/>
          <p:nvPr/>
        </p:nvSpPr>
        <p:spPr>
          <a:xfrm>
            <a:off x="7349699" y="4620900"/>
            <a:ext cx="1361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5142"/>
                </a:solidFill>
                <a:latin typeface="Calibri"/>
                <a:ea typeface="Calibri"/>
                <a:cs typeface="Calibri"/>
                <a:sym typeface="Calibri"/>
              </a:rPr>
              <a:t>www.cleverence.ru</a:t>
            </a:r>
            <a:endParaRPr sz="1100">
              <a:solidFill>
                <a:srgbClr val="FF51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970" y="4649933"/>
            <a:ext cx="1021555" cy="17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 rotWithShape="1">
          <a:blip r:embed="rId4">
            <a:alphaModFix/>
          </a:blip>
          <a:srcRect l="17698" t="10589" r="16433" b="24247"/>
          <a:stretch/>
        </p:blipFill>
        <p:spPr>
          <a:xfrm>
            <a:off x="5582975" y="1383875"/>
            <a:ext cx="1415906" cy="14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7095" y="1383875"/>
            <a:ext cx="1361100" cy="148357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 txBox="1"/>
          <p:nvPr/>
        </p:nvSpPr>
        <p:spPr>
          <a:xfrm>
            <a:off x="1571311" y="2919666"/>
            <a:ext cx="2552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Безопасность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5019989" y="2919666"/>
            <a:ext cx="2552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REST API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6" name="Shape 286"/>
          <p:cNvSpPr txBox="1"/>
          <p:nvPr/>
        </p:nvSpPr>
        <p:spPr>
          <a:xfrm>
            <a:off x="5014585" y="3457550"/>
            <a:ext cx="25527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Новый метод интеграции, удобный и кроссплатформенный</a:t>
            </a:r>
            <a:endParaRPr sz="12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" name="Shape 287"/>
          <p:cNvSpPr txBox="1"/>
          <p:nvPr/>
        </p:nvSpPr>
        <p:spPr>
          <a:xfrm>
            <a:off x="1571311" y="3457538"/>
            <a:ext cx="25527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HTTPS и аутентификация для безопасности в публичных сетях</a:t>
            </a:r>
            <a:endParaRPr sz="12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Shape 2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2250" y="1517525"/>
            <a:ext cx="3695599" cy="2722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3" name="Shape 293"/>
          <p:cNvCxnSpPr/>
          <p:nvPr/>
        </p:nvCxnSpPr>
        <p:spPr>
          <a:xfrm>
            <a:off x="1850231" y="4736306"/>
            <a:ext cx="5436300" cy="0"/>
          </a:xfrm>
          <a:prstGeom prst="straightConnector1">
            <a:avLst/>
          </a:prstGeom>
          <a:noFill/>
          <a:ln w="9525" cap="flat" cmpd="sng">
            <a:solidFill>
              <a:srgbClr val="FF514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4" name="Shape 294"/>
          <p:cNvSpPr txBox="1"/>
          <p:nvPr/>
        </p:nvSpPr>
        <p:spPr>
          <a:xfrm>
            <a:off x="7349699" y="4620900"/>
            <a:ext cx="1361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5142"/>
                </a:solidFill>
                <a:latin typeface="Calibri"/>
                <a:ea typeface="Calibri"/>
                <a:cs typeface="Calibri"/>
                <a:sym typeface="Calibri"/>
              </a:rPr>
              <a:t>www.cleverence.ru</a:t>
            </a:r>
            <a:endParaRPr sz="1100">
              <a:solidFill>
                <a:srgbClr val="FF51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970" y="4649933"/>
            <a:ext cx="1021555" cy="17274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 txBox="1">
            <a:spLocks noGrp="1"/>
          </p:cNvSpPr>
          <p:nvPr>
            <p:ph type="title" idx="4294967295"/>
          </p:nvPr>
        </p:nvSpPr>
        <p:spPr>
          <a:xfrm>
            <a:off x="436970" y="500632"/>
            <a:ext cx="82737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Arial"/>
              <a:buNone/>
            </a:pPr>
            <a:r>
              <a:rPr lang="ru" sz="33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Интернет небезопасен!</a:t>
            </a:r>
            <a:endParaRPr sz="33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Shape 297"/>
          <p:cNvSpPr txBox="1">
            <a:spLocks noGrp="1"/>
          </p:cNvSpPr>
          <p:nvPr>
            <p:ph type="body" idx="4294967295"/>
          </p:nvPr>
        </p:nvSpPr>
        <p:spPr>
          <a:xfrm>
            <a:off x="436975" y="1313525"/>
            <a:ext cx="5771700" cy="2926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Необходимый минимум:</a:t>
            </a:r>
            <a:endParaRPr sz="2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FF5142"/>
              </a:buClr>
              <a:buSzPts val="2000"/>
              <a:buFont typeface="Roboto"/>
              <a:buChar char="●"/>
            </a:pPr>
            <a: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Вход по паролю - </a:t>
            </a:r>
            <a:r>
              <a:rPr lang="ru" sz="2000" b="1">
                <a:solidFill>
                  <a:srgbClr val="FF5142"/>
                </a:solidFill>
                <a:latin typeface="Roboto"/>
                <a:ea typeface="Roboto"/>
                <a:cs typeface="Roboto"/>
                <a:sym typeface="Roboto"/>
              </a:rPr>
              <a:t>аутентификация</a:t>
            </a:r>
            <a:endParaRPr sz="2000" b="1">
              <a:solidFill>
                <a:srgbClr val="FF514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5142"/>
              </a:buClr>
              <a:buSzPts val="2000"/>
              <a:buFont typeface="Roboto"/>
              <a:buChar char="●"/>
            </a:pPr>
            <a: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Шифрование - </a:t>
            </a:r>
            <a:r>
              <a:rPr lang="ru" sz="2000" b="1">
                <a:solidFill>
                  <a:srgbClr val="FF5142"/>
                </a:solidFill>
                <a:latin typeface="Roboto"/>
                <a:ea typeface="Roboto"/>
                <a:cs typeface="Roboto"/>
                <a:sym typeface="Roboto"/>
              </a:rPr>
              <a:t>HTTPS</a:t>
            </a:r>
            <a:endParaRPr sz="2000" b="1">
              <a:solidFill>
                <a:srgbClr val="FF514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2" name="Shape 302"/>
          <p:cNvCxnSpPr/>
          <p:nvPr/>
        </p:nvCxnSpPr>
        <p:spPr>
          <a:xfrm>
            <a:off x="1850231" y="4736306"/>
            <a:ext cx="5436300" cy="0"/>
          </a:xfrm>
          <a:prstGeom prst="straightConnector1">
            <a:avLst/>
          </a:prstGeom>
          <a:noFill/>
          <a:ln w="9525" cap="flat" cmpd="sng">
            <a:solidFill>
              <a:srgbClr val="FF514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3" name="Shape 303"/>
          <p:cNvSpPr txBox="1"/>
          <p:nvPr/>
        </p:nvSpPr>
        <p:spPr>
          <a:xfrm>
            <a:off x="7369124" y="4620900"/>
            <a:ext cx="1341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5142"/>
                </a:solidFill>
                <a:latin typeface="Calibri"/>
                <a:ea typeface="Calibri"/>
                <a:cs typeface="Calibri"/>
                <a:sym typeface="Calibri"/>
              </a:rPr>
              <a:t>www.cleverence.ru</a:t>
            </a:r>
            <a:endParaRPr sz="1100">
              <a:solidFill>
                <a:srgbClr val="FF51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Shape 3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970" y="4649933"/>
            <a:ext cx="1021555" cy="17274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436970" y="500632"/>
            <a:ext cx="82737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Arial"/>
              <a:buNone/>
            </a:pPr>
            <a:r>
              <a:rPr lang="ru" sz="3300" b="1">
                <a:solidFill>
                  <a:srgbClr val="3F3F3F"/>
                </a:solidFill>
              </a:rPr>
              <a:t>Что такое REST API?</a:t>
            </a:r>
            <a:endParaRPr b="1"/>
          </a:p>
        </p:txBody>
      </p:sp>
      <p:pic>
        <p:nvPicPr>
          <p:cNvPr id="306" name="Shape 3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0437" y="1123425"/>
            <a:ext cx="4343125" cy="27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435150" y="3960175"/>
            <a:ext cx="8273700" cy="7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Еще один </a:t>
            </a:r>
            <a:r>
              <a:rPr lang="ru" b="1">
                <a:solidFill>
                  <a:srgbClr val="FF514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метод интеграции</a:t>
            </a:r>
            <a:r>
              <a:rPr lang="ru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учетной системы и  Mobile SMARTS! </a:t>
            </a:r>
            <a:endParaRPr b="1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b="1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8208900" cy="2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5142"/>
              </a:buClr>
              <a:buSzPts val="2000"/>
              <a:buFont typeface="Roboto"/>
              <a:buChar char="●"/>
            </a:pPr>
            <a:r>
              <a:rPr lang="ru" sz="2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Простой интерфейс управления информацией без использования каких-то дополнительных прослоек. </a:t>
            </a:r>
            <a:endParaRPr sz="20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rtl="0">
              <a:spcBef>
                <a:spcPts val="1600"/>
              </a:spcBef>
              <a:spcAft>
                <a:spcPts val="0"/>
              </a:spcAft>
              <a:buClr>
                <a:srgbClr val="FF5142"/>
              </a:buClr>
              <a:buSzPts val="2000"/>
              <a:buFont typeface="Roboto"/>
              <a:buChar char="●"/>
            </a:pPr>
            <a:r>
              <a:rPr lang="ru" sz="2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Каждая единица информации однозначно определяется глобальным идентификатором, таким как URL. URL в свою очередь имеет строго заданный формат. 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3" name="Shape 313"/>
          <p:cNvCxnSpPr/>
          <p:nvPr/>
        </p:nvCxnSpPr>
        <p:spPr>
          <a:xfrm>
            <a:off x="1850231" y="4736306"/>
            <a:ext cx="5436300" cy="0"/>
          </a:xfrm>
          <a:prstGeom prst="straightConnector1">
            <a:avLst/>
          </a:prstGeom>
          <a:noFill/>
          <a:ln w="9525" cap="flat" cmpd="sng">
            <a:solidFill>
              <a:srgbClr val="FF514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4" name="Shape 314"/>
          <p:cNvSpPr txBox="1"/>
          <p:nvPr/>
        </p:nvSpPr>
        <p:spPr>
          <a:xfrm>
            <a:off x="7369124" y="4620900"/>
            <a:ext cx="1341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5142"/>
                </a:solidFill>
                <a:latin typeface="Calibri"/>
                <a:ea typeface="Calibri"/>
                <a:cs typeface="Calibri"/>
                <a:sym typeface="Calibri"/>
              </a:rPr>
              <a:t>www.cleverence.ru</a:t>
            </a:r>
            <a:endParaRPr sz="1100">
              <a:solidFill>
                <a:srgbClr val="FF51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Shape 3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970" y="4649933"/>
            <a:ext cx="1021555" cy="17274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436970" y="500632"/>
            <a:ext cx="82737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Arial"/>
              <a:buNone/>
            </a:pPr>
            <a:r>
              <a:rPr lang="ru" sz="3300" b="1">
                <a:solidFill>
                  <a:srgbClr val="3F3F3F"/>
                </a:solidFill>
              </a:rPr>
              <a:t>REST API</a:t>
            </a:r>
            <a:endParaRPr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1" name="Shape 321"/>
          <p:cNvGraphicFramePr/>
          <p:nvPr/>
        </p:nvGraphicFramePr>
        <p:xfrm>
          <a:off x="264825" y="1343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{CA6772F6-99EB-4362-9255-C905057D1F82}</a:tableStyleId>
              </a:tblPr>
              <a:tblGrid>
                <a:gridCol w="4492025"/>
                <a:gridCol w="3996325"/>
              </a:tblGrid>
              <a:tr h="60195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u="sng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3"/>
                        </a:rPr>
                        <a:t>http://localhost/api/v1/Docs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Получение всех документов</a:t>
                      </a:r>
                      <a:endParaRPr sz="16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0195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b="1" u="sng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4"/>
                        </a:rPr>
                        <a:t>http://localhost/api/v1/Docs/Inventarizaciya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Получение всех документов с типом “Инвентаризация”</a:t>
                      </a:r>
                      <a:endParaRPr sz="16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60195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b="1" u="sng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5"/>
                        </a:rPr>
                        <a:t>http://localhost/api/v1/Docs/Inventarizaciya(“doc1”)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600" b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Получение документа с типом “Инвентаризация” и  кодом “doc1”</a:t>
                      </a:r>
                      <a:endParaRPr sz="16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227575" y="3410325"/>
            <a:ext cx="8520600" cy="9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GET</a:t>
            </a:r>
            <a: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" sz="20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POST</a:t>
            </a:r>
            <a: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" sz="20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PUT</a:t>
            </a:r>
            <a: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" sz="20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DELETE</a:t>
            </a:r>
            <a: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-  в зависимости от HTTP метода можно получать, добавлять или изменять данные на сервере.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23" name="Shape 323"/>
          <p:cNvCxnSpPr/>
          <p:nvPr/>
        </p:nvCxnSpPr>
        <p:spPr>
          <a:xfrm>
            <a:off x="1850231" y="4736306"/>
            <a:ext cx="5436300" cy="0"/>
          </a:xfrm>
          <a:prstGeom prst="straightConnector1">
            <a:avLst/>
          </a:prstGeom>
          <a:noFill/>
          <a:ln w="9525" cap="flat" cmpd="sng">
            <a:solidFill>
              <a:srgbClr val="FF514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4" name="Shape 324"/>
          <p:cNvSpPr txBox="1"/>
          <p:nvPr/>
        </p:nvSpPr>
        <p:spPr>
          <a:xfrm>
            <a:off x="7369124" y="4620900"/>
            <a:ext cx="1341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5142"/>
                </a:solidFill>
                <a:latin typeface="Calibri"/>
                <a:ea typeface="Calibri"/>
                <a:cs typeface="Calibri"/>
                <a:sym typeface="Calibri"/>
              </a:rPr>
              <a:t>www.cleverence.ru</a:t>
            </a:r>
            <a:endParaRPr sz="1100">
              <a:solidFill>
                <a:srgbClr val="FF51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Shape 3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6970" y="4649933"/>
            <a:ext cx="1021555" cy="17274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436970" y="500632"/>
            <a:ext cx="82737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Arial"/>
              <a:buNone/>
            </a:pPr>
            <a:r>
              <a:rPr lang="ru" sz="3300" b="1">
                <a:solidFill>
                  <a:srgbClr val="3F3F3F"/>
                </a:solidFill>
              </a:rPr>
              <a:t>Просто и наглядно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Shape 138"/>
          <p:cNvCxnSpPr/>
          <p:nvPr/>
        </p:nvCxnSpPr>
        <p:spPr>
          <a:xfrm>
            <a:off x="1850231" y="4736306"/>
            <a:ext cx="5436300" cy="0"/>
          </a:xfrm>
          <a:prstGeom prst="straightConnector1">
            <a:avLst/>
          </a:prstGeom>
          <a:noFill/>
          <a:ln w="9525" cap="flat" cmpd="sng">
            <a:solidFill>
              <a:srgbClr val="FF514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9" name="Shape 139"/>
          <p:cNvSpPr txBox="1"/>
          <p:nvPr/>
        </p:nvSpPr>
        <p:spPr>
          <a:xfrm>
            <a:off x="7369124" y="4620900"/>
            <a:ext cx="1341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5142"/>
                </a:solidFill>
                <a:latin typeface="Calibri"/>
                <a:ea typeface="Calibri"/>
                <a:cs typeface="Calibri"/>
                <a:sym typeface="Calibri"/>
              </a:rPr>
              <a:t>www.cleverence.ru</a:t>
            </a:r>
            <a:endParaRPr sz="1100">
              <a:solidFill>
                <a:srgbClr val="FF51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970" y="4649933"/>
            <a:ext cx="1021555" cy="17274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36970" y="500632"/>
            <a:ext cx="85428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Arial"/>
              <a:buNone/>
            </a:pPr>
            <a:r>
              <a:rPr lang="ru" sz="3300" b="1">
                <a:solidFill>
                  <a:srgbClr val="3F3F3F"/>
                </a:solidFill>
              </a:rPr>
              <a:t>Немного истории</a:t>
            </a:r>
            <a:endParaRPr b="1"/>
          </a:p>
        </p:txBody>
      </p:sp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7346" y="1263825"/>
            <a:ext cx="3869179" cy="3234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4260300" cy="32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Запрос:</a:t>
            </a:r>
            <a:endParaRPr sz="2000" b="1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b="1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http://localhost/api/v1/Docs/Inventarizaciya(“doc1”)</a:t>
            </a:r>
            <a:endParaRPr sz="2400" b="1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000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2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2" name="Shape 332"/>
          <p:cNvCxnSpPr/>
          <p:nvPr/>
        </p:nvCxnSpPr>
        <p:spPr>
          <a:xfrm>
            <a:off x="1850231" y="4736306"/>
            <a:ext cx="5436300" cy="0"/>
          </a:xfrm>
          <a:prstGeom prst="straightConnector1">
            <a:avLst/>
          </a:prstGeom>
          <a:noFill/>
          <a:ln w="9525" cap="flat" cmpd="sng">
            <a:solidFill>
              <a:srgbClr val="FF514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3" name="Shape 333"/>
          <p:cNvSpPr txBox="1"/>
          <p:nvPr/>
        </p:nvSpPr>
        <p:spPr>
          <a:xfrm>
            <a:off x="7369124" y="4620900"/>
            <a:ext cx="1341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5142"/>
                </a:solidFill>
                <a:latin typeface="Calibri"/>
                <a:ea typeface="Calibri"/>
                <a:cs typeface="Calibri"/>
                <a:sym typeface="Calibri"/>
              </a:rPr>
              <a:t>www.cleverence.ru</a:t>
            </a:r>
            <a:endParaRPr sz="1100">
              <a:solidFill>
                <a:srgbClr val="FF51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970" y="4649933"/>
            <a:ext cx="1021555" cy="17274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436970" y="500632"/>
            <a:ext cx="82737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Arial"/>
              <a:buNone/>
            </a:pPr>
            <a:r>
              <a:rPr lang="ru" sz="3300" b="1">
                <a:solidFill>
                  <a:srgbClr val="3F3F3F"/>
                </a:solidFill>
              </a:rPr>
              <a:t>Без прослоек</a:t>
            </a:r>
            <a:endParaRPr b="1"/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4572000" y="1210950"/>
            <a:ext cx="4260300" cy="32877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Ответ:</a:t>
            </a:r>
            <a:endParaRPr sz="2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{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“id”: “</a:t>
            </a:r>
            <a:r>
              <a:rPr lang="ru" sz="2000">
                <a:solidFill>
                  <a:srgbClr val="FF5142"/>
                </a:solidFill>
                <a:latin typeface="Roboto"/>
                <a:ea typeface="Roboto"/>
                <a:cs typeface="Roboto"/>
                <a:sym typeface="Roboto"/>
              </a:rPr>
              <a:t>doc1</a:t>
            </a:r>
            <a: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”,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“name”: “</a:t>
            </a:r>
            <a:r>
              <a:rPr lang="ru" sz="2000">
                <a:solidFill>
                  <a:srgbClr val="FF5142"/>
                </a:solidFill>
                <a:latin typeface="Roboto"/>
                <a:ea typeface="Roboto"/>
                <a:cs typeface="Roboto"/>
                <a:sym typeface="Roboto"/>
              </a:rPr>
              <a:t>Инвентаризация 0001</a:t>
            </a:r>
            <a: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”,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“barcode”: “</a:t>
            </a:r>
            <a:r>
              <a:rPr lang="ru" sz="2000">
                <a:solidFill>
                  <a:srgbClr val="FF5142"/>
                </a:solidFill>
                <a:latin typeface="Roboto"/>
                <a:ea typeface="Roboto"/>
                <a:cs typeface="Roboto"/>
                <a:sym typeface="Roboto"/>
              </a:rPr>
              <a:t>456546788</a:t>
            </a:r>
            <a: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”,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...</a:t>
            </a:r>
            <a:b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...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}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Shape 3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0575" y="1341438"/>
            <a:ext cx="792450" cy="79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0472" y="1304615"/>
            <a:ext cx="721752" cy="86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Shape 3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3262" y="1417625"/>
            <a:ext cx="866075" cy="86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436975" y="2178475"/>
            <a:ext cx="366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Интеграция через COM</a:t>
            </a:r>
            <a:endParaRPr sz="24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436975" y="2927725"/>
            <a:ext cx="366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Через CSV файлы</a:t>
            </a:r>
            <a:endParaRPr sz="24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436975" y="3639213"/>
            <a:ext cx="388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Интеграция через REST</a:t>
            </a:r>
            <a:endParaRPr sz="24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47" name="Shape 347"/>
          <p:cNvCxnSpPr/>
          <p:nvPr/>
        </p:nvCxnSpPr>
        <p:spPr>
          <a:xfrm>
            <a:off x="1850231" y="4736306"/>
            <a:ext cx="5436300" cy="0"/>
          </a:xfrm>
          <a:prstGeom prst="straightConnector1">
            <a:avLst/>
          </a:prstGeom>
          <a:noFill/>
          <a:ln w="9525" cap="flat" cmpd="sng">
            <a:solidFill>
              <a:srgbClr val="FF514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8" name="Shape 348"/>
          <p:cNvSpPr txBox="1"/>
          <p:nvPr/>
        </p:nvSpPr>
        <p:spPr>
          <a:xfrm>
            <a:off x="7369124" y="4620900"/>
            <a:ext cx="1341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5142"/>
                </a:solidFill>
                <a:latin typeface="Calibri"/>
                <a:ea typeface="Calibri"/>
                <a:cs typeface="Calibri"/>
                <a:sym typeface="Calibri"/>
              </a:rPr>
              <a:t>www.cleverence.ru</a:t>
            </a:r>
            <a:endParaRPr sz="1100">
              <a:solidFill>
                <a:srgbClr val="FF51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9" name="Shape 3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6970" y="4649933"/>
            <a:ext cx="1021555" cy="17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Shape 3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04850" y="2280675"/>
            <a:ext cx="452980" cy="4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Shape 3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50313" y="2253388"/>
            <a:ext cx="452975" cy="4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Shape 3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50313" y="2966188"/>
            <a:ext cx="452975" cy="4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50313" y="3696563"/>
            <a:ext cx="452975" cy="4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Shape 3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04863" y="2966175"/>
            <a:ext cx="452975" cy="4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04863" y="3696550"/>
            <a:ext cx="452975" cy="4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Shape 35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85813" y="3696550"/>
            <a:ext cx="452975" cy="4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49800" y="2966175"/>
            <a:ext cx="452980" cy="4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Shape 3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49800" y="2280675"/>
            <a:ext cx="452980" cy="45802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436970" y="500632"/>
            <a:ext cx="82737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Arial"/>
              <a:buNone/>
            </a:pPr>
            <a:r>
              <a:rPr lang="ru" sz="3300" b="1">
                <a:solidFill>
                  <a:srgbClr val="3F3F3F"/>
                </a:solidFill>
              </a:rPr>
              <a:t>Кроссплатформенная интеграция</a:t>
            </a:r>
            <a:endParaRPr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394650" y="1426650"/>
            <a:ext cx="8353500" cy="22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 </a:t>
            </a:r>
            <a:r>
              <a:rPr lang="ru" sz="2400" b="1">
                <a:solidFill>
                  <a:srgbClr val="FF5142"/>
                </a:solidFill>
                <a:latin typeface="Roboto"/>
                <a:ea typeface="Roboto"/>
                <a:cs typeface="Roboto"/>
                <a:sym typeface="Roboto"/>
              </a:rPr>
              <a:t>REST</a:t>
            </a:r>
            <a:r>
              <a:rPr lang="ru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может работать практически любая система, так как методы работы с </a:t>
            </a:r>
            <a:r>
              <a:rPr lang="ru" sz="2400" b="1">
                <a:solidFill>
                  <a:srgbClr val="FF5142"/>
                </a:solidFill>
                <a:latin typeface="Roboto"/>
                <a:ea typeface="Roboto"/>
                <a:cs typeface="Roboto"/>
                <a:sym typeface="Roboto"/>
              </a:rPr>
              <a:t>текстом </a:t>
            </a:r>
            <a:r>
              <a:rPr lang="ru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и  </a:t>
            </a:r>
            <a:r>
              <a:rPr lang="ru" sz="2400" b="1">
                <a:solidFill>
                  <a:srgbClr val="FF5142"/>
                </a:solidFill>
                <a:latin typeface="Roboto"/>
                <a:ea typeface="Roboto"/>
                <a:cs typeface="Roboto"/>
                <a:sym typeface="Roboto"/>
              </a:rPr>
              <a:t>HTTP </a:t>
            </a:r>
            <a:r>
              <a:rPr lang="ru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есть почти везде.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65" name="Shape 365"/>
          <p:cNvCxnSpPr/>
          <p:nvPr/>
        </p:nvCxnSpPr>
        <p:spPr>
          <a:xfrm>
            <a:off x="1850231" y="4736306"/>
            <a:ext cx="5436300" cy="0"/>
          </a:xfrm>
          <a:prstGeom prst="straightConnector1">
            <a:avLst/>
          </a:prstGeom>
          <a:noFill/>
          <a:ln w="9525" cap="flat" cmpd="sng">
            <a:solidFill>
              <a:srgbClr val="FF514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6" name="Shape 366"/>
          <p:cNvSpPr txBox="1"/>
          <p:nvPr/>
        </p:nvSpPr>
        <p:spPr>
          <a:xfrm>
            <a:off x="7369124" y="4620900"/>
            <a:ext cx="1341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5142"/>
                </a:solidFill>
                <a:latin typeface="Calibri"/>
                <a:ea typeface="Calibri"/>
                <a:cs typeface="Calibri"/>
                <a:sym typeface="Calibri"/>
              </a:rPr>
              <a:t>www.cleverence.ru</a:t>
            </a:r>
            <a:endParaRPr sz="1100">
              <a:solidFill>
                <a:srgbClr val="FF51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Shape 3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970" y="4649933"/>
            <a:ext cx="1021555" cy="172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5142"/>
              </a:buClr>
              <a:buSzPts val="2000"/>
              <a:buFont typeface="Roboto"/>
              <a:buChar char="●"/>
            </a:pPr>
            <a:r>
              <a:rPr lang="ru" sz="20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Для всех продуктов и проектов на Mobile SMARTS</a:t>
            </a:r>
            <a:endParaRPr sz="2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777075" y="1533475"/>
            <a:ext cx="8055300" cy="9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Каждая база Mobile SMARTS имеет доступ через REST, будь то коробочный продукт или проект.</a:t>
            </a:r>
            <a:endParaRPr sz="1400" i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400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Точка входа - </a:t>
            </a:r>
            <a:r>
              <a:rPr lang="ru" sz="1400" i="1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http(s)://адрес_базы/api/v1/</a:t>
            </a:r>
            <a:endParaRPr sz="1400" i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311700" y="2447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5142"/>
              </a:buClr>
              <a:buSzPts val="2000"/>
              <a:buFont typeface="Roboto"/>
              <a:buChar char="●"/>
            </a:pPr>
            <a:r>
              <a:rPr lang="ru" sz="20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ODATA 4.0</a:t>
            </a:r>
            <a:endParaRPr sz="2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777075" y="2828875"/>
            <a:ext cx="8055300" cy="10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i="1">
                <a:solidFill>
                  <a:srgbClr val="000000"/>
                </a:solidFill>
              </a:rPr>
              <a:t>Открытый веб-протокол для REST API, </a:t>
            </a:r>
            <a:r>
              <a:rPr lang="ru" sz="1400" i="1">
                <a:solidFill>
                  <a:schemeClr val="dk1"/>
                </a:solidFill>
              </a:rPr>
              <a:t>одобренный </a:t>
            </a:r>
            <a:r>
              <a:rPr lang="ru" sz="1400" i="1" u="sng">
                <a:solidFill>
                  <a:schemeClr val="dk1"/>
                </a:solidFill>
                <a:hlinkClick r:id="rId4"/>
              </a:rPr>
              <a:t>OASIS</a:t>
            </a:r>
            <a:r>
              <a:rPr lang="ru" sz="1400" i="1">
                <a:solidFill>
                  <a:schemeClr val="dk1"/>
                </a:solidFill>
              </a:rPr>
              <a:t>.</a:t>
            </a:r>
            <a:r>
              <a:rPr lang="ru" sz="1400" i="1">
                <a:solidFill>
                  <a:srgbClr val="000000"/>
                </a:solidFill>
              </a:rPr>
              <a:t> Позволяет выполнять операции с ресурсами, используя в качестве запросов HTTP-команды, и получать ответы в форматах </a:t>
            </a:r>
            <a:r>
              <a:rPr lang="ru" sz="1400" b="1" i="1" u="sng">
                <a:solidFill>
                  <a:srgbClr val="000000"/>
                </a:solidFill>
                <a:hlinkClick r:id="rId5"/>
              </a:rPr>
              <a:t>XML</a:t>
            </a:r>
            <a:r>
              <a:rPr lang="ru" sz="1400" b="1" i="1">
                <a:solidFill>
                  <a:srgbClr val="000000"/>
                </a:solidFill>
              </a:rPr>
              <a:t> </a:t>
            </a:r>
            <a:r>
              <a:rPr lang="ru" sz="1400" i="1">
                <a:solidFill>
                  <a:srgbClr val="000000"/>
                </a:solidFill>
              </a:rPr>
              <a:t>или </a:t>
            </a:r>
            <a:r>
              <a:rPr lang="ru" sz="1400" b="1" i="1" u="sng">
                <a:solidFill>
                  <a:srgbClr val="000000"/>
                </a:solidFill>
                <a:hlinkClick r:id="rId6"/>
              </a:rPr>
              <a:t>JSON</a:t>
            </a:r>
            <a:r>
              <a:rPr lang="ru" sz="1400" i="1">
                <a:solidFill>
                  <a:srgbClr val="000000"/>
                </a:solidFill>
              </a:rPr>
              <a:t>.</a:t>
            </a:r>
            <a:endParaRPr sz="1400" i="1">
              <a:solidFill>
                <a:srgbClr val="0000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1400" i="1">
              <a:solidFill>
                <a:srgbClr val="000000"/>
              </a:solidFill>
            </a:endParaRPr>
          </a:p>
        </p:txBody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311700" y="3743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5142"/>
              </a:buClr>
              <a:buSzPts val="2000"/>
              <a:buFont typeface="Roboto"/>
              <a:buChar char="●"/>
            </a:pPr>
            <a:r>
              <a:rPr lang="ru" sz="20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Доступен SWAGGER</a:t>
            </a:r>
            <a:endParaRPr sz="2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777075" y="4124275"/>
            <a:ext cx="80553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i="1">
                <a:solidFill>
                  <a:srgbClr val="000000"/>
                </a:solidFill>
              </a:rPr>
              <a:t>SWAGGER - популярный фреймворк построения документации для REST API.</a:t>
            </a:r>
            <a:endParaRPr sz="1400" i="1">
              <a:solidFill>
                <a:srgbClr val="0000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400" i="1">
              <a:solidFill>
                <a:srgbClr val="0000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1400" i="1">
              <a:solidFill>
                <a:srgbClr val="000000"/>
              </a:solidFill>
            </a:endParaRPr>
          </a:p>
        </p:txBody>
      </p:sp>
      <p:cxnSp>
        <p:nvCxnSpPr>
          <p:cNvPr id="378" name="Shape 378"/>
          <p:cNvCxnSpPr/>
          <p:nvPr/>
        </p:nvCxnSpPr>
        <p:spPr>
          <a:xfrm>
            <a:off x="1850231" y="4736306"/>
            <a:ext cx="5436300" cy="0"/>
          </a:xfrm>
          <a:prstGeom prst="straightConnector1">
            <a:avLst/>
          </a:prstGeom>
          <a:noFill/>
          <a:ln w="9525" cap="flat" cmpd="sng">
            <a:solidFill>
              <a:srgbClr val="FF514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9" name="Shape 379"/>
          <p:cNvSpPr txBox="1"/>
          <p:nvPr/>
        </p:nvSpPr>
        <p:spPr>
          <a:xfrm>
            <a:off x="7369124" y="4620900"/>
            <a:ext cx="1341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5142"/>
                </a:solidFill>
                <a:latin typeface="Calibri"/>
                <a:ea typeface="Calibri"/>
                <a:cs typeface="Calibri"/>
                <a:sym typeface="Calibri"/>
              </a:rPr>
              <a:t>www.cleverence.ru</a:t>
            </a:r>
            <a:endParaRPr sz="1100">
              <a:solidFill>
                <a:srgbClr val="FF51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Shape 38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6970" y="4649933"/>
            <a:ext cx="1021555" cy="172745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436970" y="500632"/>
            <a:ext cx="82737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Arial"/>
              <a:buNone/>
            </a:pPr>
            <a:r>
              <a:rPr lang="ru" sz="3300" b="1">
                <a:solidFill>
                  <a:srgbClr val="3F3F3F"/>
                </a:solidFill>
              </a:rPr>
              <a:t>Как реализовано у нас</a:t>
            </a:r>
            <a:endParaRPr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436970" y="500632"/>
            <a:ext cx="82737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Arial"/>
              <a:buNone/>
            </a:pPr>
            <a:r>
              <a:rPr lang="ru" sz="3300" b="1">
                <a:solidFill>
                  <a:srgbClr val="3F3F3F"/>
                </a:solidFill>
              </a:rPr>
              <a:t>Документация и консоль разработки</a:t>
            </a:r>
            <a:endParaRPr b="1"/>
          </a:p>
        </p:txBody>
      </p:sp>
      <p:pic>
        <p:nvPicPr>
          <p:cNvPr id="387" name="Shape 387"/>
          <p:cNvPicPr preferRelativeResize="0"/>
          <p:nvPr/>
        </p:nvPicPr>
        <p:blipFill rotWithShape="1">
          <a:blip r:embed="rId3">
            <a:alphaModFix/>
          </a:blip>
          <a:srcRect b="33297"/>
          <a:stretch/>
        </p:blipFill>
        <p:spPr>
          <a:xfrm>
            <a:off x="159300" y="1280275"/>
            <a:ext cx="4456225" cy="307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Shape 3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7925" y="1280275"/>
            <a:ext cx="4222575" cy="3129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9" name="Shape 389"/>
          <p:cNvCxnSpPr/>
          <p:nvPr/>
        </p:nvCxnSpPr>
        <p:spPr>
          <a:xfrm>
            <a:off x="1850231" y="4736306"/>
            <a:ext cx="5436300" cy="0"/>
          </a:xfrm>
          <a:prstGeom prst="straightConnector1">
            <a:avLst/>
          </a:prstGeom>
          <a:noFill/>
          <a:ln w="9525" cap="flat" cmpd="sng">
            <a:solidFill>
              <a:srgbClr val="FF514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0" name="Shape 390"/>
          <p:cNvSpPr txBox="1"/>
          <p:nvPr/>
        </p:nvSpPr>
        <p:spPr>
          <a:xfrm>
            <a:off x="7369124" y="4620900"/>
            <a:ext cx="1341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5142"/>
                </a:solidFill>
                <a:latin typeface="Calibri"/>
                <a:ea typeface="Calibri"/>
                <a:cs typeface="Calibri"/>
                <a:sym typeface="Calibri"/>
              </a:rPr>
              <a:t>www.cleverence.ru</a:t>
            </a:r>
            <a:endParaRPr sz="1100">
              <a:solidFill>
                <a:srgbClr val="FF51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1" name="Shape 3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970" y="4649933"/>
            <a:ext cx="1021555" cy="172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Shape 3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5270" y="1714100"/>
            <a:ext cx="1965043" cy="215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Shape 397"/>
          <p:cNvPicPr preferRelativeResize="0"/>
          <p:nvPr/>
        </p:nvPicPr>
        <p:blipFill rotWithShape="1">
          <a:blip r:embed="rId4">
            <a:alphaModFix/>
          </a:blip>
          <a:srcRect l="27645" r="27951" b="25903"/>
          <a:stretch/>
        </p:blipFill>
        <p:spPr>
          <a:xfrm>
            <a:off x="1310550" y="1714100"/>
            <a:ext cx="2308750" cy="21551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8" name="Shape 398"/>
          <p:cNvCxnSpPr/>
          <p:nvPr/>
        </p:nvCxnSpPr>
        <p:spPr>
          <a:xfrm>
            <a:off x="1850231" y="4736306"/>
            <a:ext cx="5436300" cy="0"/>
          </a:xfrm>
          <a:prstGeom prst="straightConnector1">
            <a:avLst/>
          </a:prstGeom>
          <a:noFill/>
          <a:ln w="9525" cap="flat" cmpd="sng">
            <a:solidFill>
              <a:srgbClr val="FF514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9" name="Shape 399"/>
          <p:cNvSpPr txBox="1"/>
          <p:nvPr/>
        </p:nvSpPr>
        <p:spPr>
          <a:xfrm>
            <a:off x="7369124" y="4620900"/>
            <a:ext cx="1341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5142"/>
                </a:solidFill>
                <a:latin typeface="Calibri"/>
                <a:ea typeface="Calibri"/>
                <a:cs typeface="Calibri"/>
                <a:sym typeface="Calibri"/>
              </a:rPr>
              <a:t>www.cleverence.ru</a:t>
            </a:r>
            <a:endParaRPr sz="1100">
              <a:solidFill>
                <a:srgbClr val="FF51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Shape 4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970" y="4649933"/>
            <a:ext cx="1021555" cy="172745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436970" y="500632"/>
            <a:ext cx="82737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Arial"/>
              <a:buNone/>
            </a:pPr>
            <a:r>
              <a:rPr lang="ru" sz="3300" b="1">
                <a:solidFill>
                  <a:srgbClr val="3F3F3F"/>
                </a:solidFill>
              </a:rPr>
              <a:t>Первое коробочное решение с REST</a:t>
            </a:r>
            <a:endParaRPr b="1"/>
          </a:p>
        </p:txBody>
      </p:sp>
      <p:sp>
        <p:nvSpPr>
          <p:cNvPr id="402" name="Shape 402"/>
          <p:cNvSpPr txBox="1"/>
          <p:nvPr/>
        </p:nvSpPr>
        <p:spPr>
          <a:xfrm>
            <a:off x="4118225" y="1944075"/>
            <a:ext cx="900300" cy="15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600" b="1">
                <a:solidFill>
                  <a:srgbClr val="FF5142"/>
                </a:solidFill>
              </a:rPr>
              <a:t>+</a:t>
            </a:r>
            <a:endParaRPr sz="9600" b="1">
              <a:solidFill>
                <a:srgbClr val="FF514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0" y="1577642"/>
            <a:ext cx="9144000" cy="759300"/>
          </a:xfrm>
          <a:prstGeom prst="rect">
            <a:avLst/>
          </a:prstGeom>
          <a:solidFill>
            <a:srgbClr val="FF5142"/>
          </a:solidFill>
          <a:ln>
            <a:noFill/>
          </a:ln>
        </p:spPr>
        <p:txBody>
          <a:bodyPr spcFirstLastPara="1" wrap="square" lIns="540000" tIns="189000" rIns="68575" bIns="1080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ru" sz="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Android навсегда</a:t>
            </a:r>
            <a:endParaRPr/>
          </a:p>
        </p:txBody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408395" y="2708530"/>
            <a:ext cx="6878100" cy="9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63500" marR="0" lvl="0" indent="-762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 "/>
            </a:pPr>
            <a:endParaRPr/>
          </a:p>
          <a:p>
            <a:pPr marL="635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9" name="Shape 409"/>
          <p:cNvCxnSpPr/>
          <p:nvPr/>
        </p:nvCxnSpPr>
        <p:spPr>
          <a:xfrm>
            <a:off x="1850231" y="4736306"/>
            <a:ext cx="5436300" cy="0"/>
          </a:xfrm>
          <a:prstGeom prst="straightConnector1">
            <a:avLst/>
          </a:prstGeom>
          <a:noFill/>
          <a:ln w="9525" cap="flat" cmpd="sng">
            <a:solidFill>
              <a:srgbClr val="FF514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0" name="Shape 410"/>
          <p:cNvSpPr txBox="1"/>
          <p:nvPr/>
        </p:nvSpPr>
        <p:spPr>
          <a:xfrm>
            <a:off x="7427344" y="4620881"/>
            <a:ext cx="1283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5142"/>
                </a:solidFill>
                <a:latin typeface="Calibri"/>
                <a:ea typeface="Calibri"/>
                <a:cs typeface="Calibri"/>
                <a:sym typeface="Calibri"/>
              </a:rPr>
              <a:t>www.cleverence.ru</a:t>
            </a:r>
            <a:endParaRPr sz="1100">
              <a:solidFill>
                <a:srgbClr val="FF51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1" name="Shape 4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970" y="4649933"/>
            <a:ext cx="1021555" cy="17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Shape 4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81449" y="1642765"/>
            <a:ext cx="629231" cy="629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Shape 413"/>
          <p:cNvPicPr preferRelativeResize="0"/>
          <p:nvPr/>
        </p:nvPicPr>
        <p:blipFill rotWithShape="1">
          <a:blip r:embed="rId5">
            <a:alphaModFix/>
          </a:blip>
          <a:srcRect b="10626"/>
          <a:stretch/>
        </p:blipFill>
        <p:spPr>
          <a:xfrm>
            <a:off x="6448250" y="620350"/>
            <a:ext cx="1134628" cy="9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436970" y="500632"/>
            <a:ext cx="82737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Arial"/>
              <a:buNone/>
            </a:pPr>
            <a:r>
              <a:rPr lang="ru" sz="33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Что сделали за год?</a:t>
            </a:r>
            <a:endParaRPr b="1"/>
          </a:p>
        </p:txBody>
      </p:sp>
      <p:cxnSp>
        <p:nvCxnSpPr>
          <p:cNvPr id="419" name="Shape 419"/>
          <p:cNvCxnSpPr/>
          <p:nvPr/>
        </p:nvCxnSpPr>
        <p:spPr>
          <a:xfrm>
            <a:off x="1850231" y="4736306"/>
            <a:ext cx="5436300" cy="0"/>
          </a:xfrm>
          <a:prstGeom prst="straightConnector1">
            <a:avLst/>
          </a:prstGeom>
          <a:noFill/>
          <a:ln w="9525" cap="flat" cmpd="sng">
            <a:solidFill>
              <a:srgbClr val="FF514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0" name="Shape 420"/>
          <p:cNvSpPr txBox="1"/>
          <p:nvPr/>
        </p:nvSpPr>
        <p:spPr>
          <a:xfrm>
            <a:off x="7354724" y="4620900"/>
            <a:ext cx="1356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5142"/>
                </a:solidFill>
                <a:latin typeface="Calibri"/>
                <a:ea typeface="Calibri"/>
                <a:cs typeface="Calibri"/>
                <a:sym typeface="Calibri"/>
              </a:rPr>
              <a:t>www.cleverence.ru</a:t>
            </a:r>
            <a:endParaRPr sz="1100">
              <a:solidFill>
                <a:srgbClr val="FF51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1" name="Shape 4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970" y="4649933"/>
            <a:ext cx="1021555" cy="17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Shape 4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8987" y="1499539"/>
            <a:ext cx="1087834" cy="12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Shape 4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8423" y="1469200"/>
            <a:ext cx="1144700" cy="124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Shape 4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6225" y="1466675"/>
            <a:ext cx="1144700" cy="125445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Shape 425"/>
          <p:cNvSpPr txBox="1"/>
          <p:nvPr/>
        </p:nvSpPr>
        <p:spPr>
          <a:xfrm>
            <a:off x="458402" y="2843466"/>
            <a:ext cx="2552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Стабильность и скорость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6" name="Shape 426"/>
          <p:cNvSpPr txBox="1"/>
          <p:nvPr/>
        </p:nvSpPr>
        <p:spPr>
          <a:xfrm>
            <a:off x="3449875" y="2843480"/>
            <a:ext cx="25527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Roboto"/>
                <a:ea typeface="Roboto"/>
                <a:cs typeface="Roboto"/>
                <a:sym typeface="Roboto"/>
              </a:rPr>
              <a:t>Кастомизация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7" name="Shape 427"/>
          <p:cNvSpPr txBox="1"/>
          <p:nvPr/>
        </p:nvSpPr>
        <p:spPr>
          <a:xfrm>
            <a:off x="6136557" y="2843467"/>
            <a:ext cx="2552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Много нового «железа»  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250800" y="3506250"/>
            <a:ext cx="2967900" cy="851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Android клиент действительно стал быстрее и гораздо стабильнее на различном оборудовании и версиях ОС.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3348775" y="3506250"/>
            <a:ext cx="2754900" cy="971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Отдельные приложения в Play, менее промышленный дизайн,  «подкрутка» шрифтов и шапочек прямо в приложении. 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254600" y="3560525"/>
            <a:ext cx="2316600" cy="804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ТСД, принтеры, кассы, bluetooth кольца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title"/>
          </p:nvPr>
        </p:nvSpPr>
        <p:spPr>
          <a:xfrm>
            <a:off x="436970" y="500632"/>
            <a:ext cx="82737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Arial"/>
              <a:buNone/>
            </a:pPr>
            <a:r>
              <a:rPr lang="ru" sz="33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Отдельные приложения</a:t>
            </a:r>
            <a:endParaRPr b="1"/>
          </a:p>
        </p:txBody>
      </p:sp>
      <p:cxnSp>
        <p:nvCxnSpPr>
          <p:cNvPr id="436" name="Shape 436"/>
          <p:cNvCxnSpPr/>
          <p:nvPr/>
        </p:nvCxnSpPr>
        <p:spPr>
          <a:xfrm>
            <a:off x="1850231" y="4736306"/>
            <a:ext cx="5436300" cy="0"/>
          </a:xfrm>
          <a:prstGeom prst="straightConnector1">
            <a:avLst/>
          </a:prstGeom>
          <a:noFill/>
          <a:ln w="9525" cap="flat" cmpd="sng">
            <a:solidFill>
              <a:srgbClr val="FF514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7" name="Shape 437"/>
          <p:cNvSpPr txBox="1"/>
          <p:nvPr/>
        </p:nvSpPr>
        <p:spPr>
          <a:xfrm>
            <a:off x="7354724" y="4620900"/>
            <a:ext cx="1356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5142"/>
                </a:solidFill>
                <a:latin typeface="Calibri"/>
                <a:ea typeface="Calibri"/>
                <a:cs typeface="Calibri"/>
                <a:sym typeface="Calibri"/>
              </a:rPr>
              <a:t>www.cleverence.ru</a:t>
            </a:r>
            <a:endParaRPr sz="1100">
              <a:solidFill>
                <a:srgbClr val="FF51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8" name="Shape 4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970" y="4649933"/>
            <a:ext cx="1021555" cy="17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Shape 4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6573" y="1194525"/>
            <a:ext cx="1817150" cy="3234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Shape 4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7398" y="1194432"/>
            <a:ext cx="1817149" cy="323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Shape 441"/>
          <p:cNvPicPr preferRelativeResize="0"/>
          <p:nvPr/>
        </p:nvPicPr>
        <p:blipFill rotWithShape="1">
          <a:blip r:embed="rId6">
            <a:alphaModFix/>
          </a:blip>
          <a:srcRect b="7080"/>
          <a:stretch/>
        </p:blipFill>
        <p:spPr>
          <a:xfrm>
            <a:off x="6646198" y="1194425"/>
            <a:ext cx="1740404" cy="323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Shape 442"/>
          <p:cNvPicPr preferRelativeResize="0"/>
          <p:nvPr/>
        </p:nvPicPr>
        <p:blipFill rotWithShape="1">
          <a:blip r:embed="rId7">
            <a:alphaModFix/>
          </a:blip>
          <a:srcRect b="6994"/>
          <a:stretch/>
        </p:blipFill>
        <p:spPr>
          <a:xfrm>
            <a:off x="4722225" y="1194525"/>
            <a:ext cx="1740400" cy="323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title"/>
          </p:nvPr>
        </p:nvSpPr>
        <p:spPr>
          <a:xfrm>
            <a:off x="436970" y="500632"/>
            <a:ext cx="82737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Arial"/>
              <a:buNone/>
            </a:pPr>
            <a:r>
              <a:rPr lang="ru" sz="33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Меняем на лету</a:t>
            </a:r>
            <a:endParaRPr b="1"/>
          </a:p>
        </p:txBody>
      </p:sp>
      <p:cxnSp>
        <p:nvCxnSpPr>
          <p:cNvPr id="448" name="Shape 448"/>
          <p:cNvCxnSpPr/>
          <p:nvPr/>
        </p:nvCxnSpPr>
        <p:spPr>
          <a:xfrm>
            <a:off x="1850231" y="4736306"/>
            <a:ext cx="5436300" cy="0"/>
          </a:xfrm>
          <a:prstGeom prst="straightConnector1">
            <a:avLst/>
          </a:prstGeom>
          <a:noFill/>
          <a:ln w="9525" cap="flat" cmpd="sng">
            <a:solidFill>
              <a:srgbClr val="FF514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9" name="Shape 449"/>
          <p:cNvSpPr txBox="1"/>
          <p:nvPr/>
        </p:nvSpPr>
        <p:spPr>
          <a:xfrm>
            <a:off x="7354724" y="4620900"/>
            <a:ext cx="1356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5142"/>
                </a:solidFill>
                <a:latin typeface="Calibri"/>
                <a:ea typeface="Calibri"/>
                <a:cs typeface="Calibri"/>
                <a:sym typeface="Calibri"/>
              </a:rPr>
              <a:t>www.cleverence.ru</a:t>
            </a:r>
            <a:endParaRPr sz="1100">
              <a:solidFill>
                <a:srgbClr val="FF51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0" name="Shape 4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970" y="4649933"/>
            <a:ext cx="1021555" cy="17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Shape 451"/>
          <p:cNvPicPr preferRelativeResize="0"/>
          <p:nvPr/>
        </p:nvPicPr>
        <p:blipFill rotWithShape="1">
          <a:blip r:embed="rId4">
            <a:alphaModFix/>
          </a:blip>
          <a:srcRect b="6994"/>
          <a:stretch/>
        </p:blipFill>
        <p:spPr>
          <a:xfrm>
            <a:off x="1173747" y="1213988"/>
            <a:ext cx="1742828" cy="3241963"/>
          </a:xfrm>
          <a:prstGeom prst="rect">
            <a:avLst/>
          </a:prstGeom>
          <a:noFill/>
          <a:ln w="19050" cap="flat" cmpd="sng">
            <a:solidFill>
              <a:srgbClr val="FF514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52" name="Shape 452"/>
          <p:cNvPicPr preferRelativeResize="0"/>
          <p:nvPr/>
        </p:nvPicPr>
        <p:blipFill rotWithShape="1">
          <a:blip r:embed="rId5">
            <a:alphaModFix/>
          </a:blip>
          <a:srcRect b="6994"/>
          <a:stretch/>
        </p:blipFill>
        <p:spPr>
          <a:xfrm>
            <a:off x="3660974" y="1218975"/>
            <a:ext cx="1742824" cy="3242001"/>
          </a:xfrm>
          <a:prstGeom prst="rect">
            <a:avLst/>
          </a:prstGeom>
          <a:noFill/>
          <a:ln w="19050" cap="flat" cmpd="sng">
            <a:solidFill>
              <a:srgbClr val="0083B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53" name="Shape 453"/>
          <p:cNvPicPr preferRelativeResize="0"/>
          <p:nvPr/>
        </p:nvPicPr>
        <p:blipFill rotWithShape="1">
          <a:blip r:embed="rId6">
            <a:alphaModFix/>
          </a:blip>
          <a:srcRect b="6994"/>
          <a:stretch/>
        </p:blipFill>
        <p:spPr>
          <a:xfrm>
            <a:off x="6227425" y="1218975"/>
            <a:ext cx="1742824" cy="3241957"/>
          </a:xfrm>
          <a:prstGeom prst="rect">
            <a:avLst/>
          </a:prstGeom>
          <a:noFill/>
          <a:ln w="19050" cap="flat" cmpd="sng">
            <a:solidFill>
              <a:srgbClr val="7E9C4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7" name="Shape 147"/>
          <p:cNvCxnSpPr/>
          <p:nvPr/>
        </p:nvCxnSpPr>
        <p:spPr>
          <a:xfrm>
            <a:off x="1850231" y="4736306"/>
            <a:ext cx="5436300" cy="0"/>
          </a:xfrm>
          <a:prstGeom prst="straightConnector1">
            <a:avLst/>
          </a:prstGeom>
          <a:noFill/>
          <a:ln w="9525" cap="flat" cmpd="sng">
            <a:solidFill>
              <a:srgbClr val="FF514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8" name="Shape 148"/>
          <p:cNvSpPr txBox="1"/>
          <p:nvPr/>
        </p:nvSpPr>
        <p:spPr>
          <a:xfrm>
            <a:off x="7427344" y="4620881"/>
            <a:ext cx="1283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5142"/>
                </a:solidFill>
                <a:latin typeface="Calibri"/>
                <a:ea typeface="Calibri"/>
                <a:cs typeface="Calibri"/>
                <a:sym typeface="Calibri"/>
              </a:rPr>
              <a:t>www.cleverence.ru</a:t>
            </a:r>
            <a:endParaRPr sz="1100">
              <a:solidFill>
                <a:srgbClr val="FF51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970" y="4649933"/>
            <a:ext cx="1021555" cy="17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2881" y="1663725"/>
            <a:ext cx="1368800" cy="1501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5000" y="1663725"/>
            <a:ext cx="1368800" cy="150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82569" y="1656870"/>
            <a:ext cx="1368800" cy="152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80200" y="1665545"/>
            <a:ext cx="1368800" cy="149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593100" y="3288850"/>
            <a:ext cx="7957800" cy="9150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b="1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Все продукты Клеверенс на единой платформе - </a:t>
            </a:r>
            <a:r>
              <a:rPr lang="ru" sz="2000" b="1" i="1">
                <a:solidFill>
                  <a:srgbClr val="FF5142"/>
                </a:solidFill>
                <a:latin typeface="Roboto"/>
                <a:ea typeface="Roboto"/>
                <a:cs typeface="Roboto"/>
                <a:sym typeface="Roboto"/>
              </a:rPr>
              <a:t>Mobile SMARTS</a:t>
            </a:r>
            <a:r>
              <a:rPr lang="ru" sz="2000" b="1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!</a:t>
            </a:r>
            <a:endParaRPr sz="2000" i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36970" y="500632"/>
            <a:ext cx="85428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Arial"/>
              <a:buNone/>
            </a:pPr>
            <a:r>
              <a:rPr lang="ru" sz="33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Назад в будущее</a:t>
            </a:r>
            <a:endParaRPr sz="3300"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Shape 458"/>
          <p:cNvPicPr preferRelativeResize="0"/>
          <p:nvPr/>
        </p:nvPicPr>
        <p:blipFill rotWithShape="1">
          <a:blip r:embed="rId3">
            <a:alphaModFix/>
          </a:blip>
          <a:srcRect l="6626" r="4429"/>
          <a:stretch/>
        </p:blipFill>
        <p:spPr>
          <a:xfrm>
            <a:off x="441400" y="2421738"/>
            <a:ext cx="1149300" cy="129214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1590700" y="814338"/>
            <a:ext cx="7241700" cy="915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b="1">
                <a:solidFill>
                  <a:srgbClr val="FF5142"/>
                </a:solidFill>
                <a:latin typeface="Roboto"/>
                <a:ea typeface="Roboto"/>
                <a:cs typeface="Roboto"/>
                <a:sym typeface="Roboto"/>
              </a:rPr>
              <a:t>30 новых моделей</a:t>
            </a:r>
            <a:r>
              <a:rPr lang="ru" sz="20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ТСД на базе </a:t>
            </a:r>
            <a:r>
              <a:rPr lang="ru" sz="2000" b="1">
                <a:solidFill>
                  <a:srgbClr val="FF5142"/>
                </a:solidFill>
                <a:latin typeface="Roboto"/>
                <a:ea typeface="Roboto"/>
                <a:cs typeface="Roboto"/>
                <a:sym typeface="Roboto"/>
              </a:rPr>
              <a:t>Android</a:t>
            </a:r>
            <a:r>
              <a:rPr lang="ru" sz="20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адаптировано за последний год Клеверенс, совместно с партнерами!</a:t>
            </a:r>
            <a:endParaRPr sz="2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60" name="Shape 4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400" y="696138"/>
            <a:ext cx="1149300" cy="11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1669200" y="2389963"/>
            <a:ext cx="7163100" cy="14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Партнеры уже сейчас могут самостоятельно адаптировать новые модели</a:t>
            </a:r>
            <a:endParaRPr sz="2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SDK по ссылке - </a:t>
            </a:r>
            <a:r>
              <a:rPr lang="ru" sz="2000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https://www.cleverence.ru/support/25724/</a:t>
            </a:r>
            <a:endParaRPr sz="20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62" name="Shape 462"/>
          <p:cNvCxnSpPr/>
          <p:nvPr/>
        </p:nvCxnSpPr>
        <p:spPr>
          <a:xfrm>
            <a:off x="1850231" y="4736306"/>
            <a:ext cx="5436300" cy="0"/>
          </a:xfrm>
          <a:prstGeom prst="straightConnector1">
            <a:avLst/>
          </a:prstGeom>
          <a:noFill/>
          <a:ln w="9525" cap="flat" cmpd="sng">
            <a:solidFill>
              <a:srgbClr val="FF514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3" name="Shape 463"/>
          <p:cNvSpPr txBox="1"/>
          <p:nvPr/>
        </p:nvSpPr>
        <p:spPr>
          <a:xfrm>
            <a:off x="7369124" y="4620900"/>
            <a:ext cx="1341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5142"/>
                </a:solidFill>
                <a:latin typeface="Calibri"/>
                <a:ea typeface="Calibri"/>
                <a:cs typeface="Calibri"/>
                <a:sym typeface="Calibri"/>
              </a:rPr>
              <a:t>www.cleverence.ru</a:t>
            </a:r>
            <a:endParaRPr sz="1100">
              <a:solidFill>
                <a:srgbClr val="FF51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4" name="Shape 46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6970" y="4649933"/>
            <a:ext cx="1021555" cy="172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9" name="Shape 469"/>
          <p:cNvCxnSpPr/>
          <p:nvPr/>
        </p:nvCxnSpPr>
        <p:spPr>
          <a:xfrm>
            <a:off x="1850231" y="4736306"/>
            <a:ext cx="5436300" cy="0"/>
          </a:xfrm>
          <a:prstGeom prst="straightConnector1">
            <a:avLst/>
          </a:prstGeom>
          <a:noFill/>
          <a:ln w="9525" cap="flat" cmpd="sng">
            <a:solidFill>
              <a:srgbClr val="FF514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0" name="Shape 470"/>
          <p:cNvSpPr txBox="1"/>
          <p:nvPr/>
        </p:nvSpPr>
        <p:spPr>
          <a:xfrm>
            <a:off x="7369124" y="4620900"/>
            <a:ext cx="1341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5142"/>
                </a:solidFill>
                <a:latin typeface="Calibri"/>
                <a:ea typeface="Calibri"/>
                <a:cs typeface="Calibri"/>
                <a:sym typeface="Calibri"/>
              </a:rPr>
              <a:t>www.cleverence.ru</a:t>
            </a:r>
            <a:endParaRPr sz="1100">
              <a:solidFill>
                <a:srgbClr val="FF51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1" name="Shape 4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970" y="4649933"/>
            <a:ext cx="1021555" cy="172745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436975" y="1391450"/>
            <a:ext cx="5912400" cy="28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142"/>
              </a:buClr>
              <a:buSzPts val="2000"/>
              <a:buFont typeface="Roboto"/>
              <a:buChar char="●"/>
            </a:pPr>
            <a:r>
              <a:rPr lang="ru" sz="20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Интеграция отдельным плагином</a:t>
            </a:r>
            <a:endParaRPr sz="2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5142"/>
              </a:buClr>
              <a:buSzPts val="2000"/>
              <a:buFont typeface="Roboto"/>
              <a:buChar char="●"/>
            </a:pPr>
            <a:r>
              <a:rPr lang="ru" sz="20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Специальная конфигурация Mobile SMARTS для проверки</a:t>
            </a:r>
            <a:endParaRPr sz="2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5142"/>
              </a:buClr>
              <a:buSzPts val="2000"/>
              <a:buFont typeface="Roboto"/>
              <a:buChar char="●"/>
            </a:pPr>
            <a:r>
              <a:rPr lang="ru" sz="20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Выходит </a:t>
            </a:r>
            <a:r>
              <a:rPr lang="ru" sz="2000" b="1">
                <a:solidFill>
                  <a:srgbClr val="FF5142"/>
                </a:solidFill>
                <a:latin typeface="Roboto"/>
                <a:ea typeface="Roboto"/>
                <a:cs typeface="Roboto"/>
                <a:sym typeface="Roboto"/>
              </a:rPr>
              <a:t>в июне</a:t>
            </a:r>
            <a:r>
              <a:rPr lang="ru" sz="20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!</a:t>
            </a:r>
            <a:endParaRPr sz="2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3" name="Shape 473"/>
          <p:cNvSpPr txBox="1">
            <a:spLocks noGrp="1"/>
          </p:cNvSpPr>
          <p:nvPr>
            <p:ph type="title"/>
          </p:nvPr>
        </p:nvSpPr>
        <p:spPr>
          <a:xfrm>
            <a:off x="436970" y="500632"/>
            <a:ext cx="82737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Arial"/>
              <a:buNone/>
            </a:pPr>
            <a:r>
              <a:rPr lang="ru" sz="3300" b="1">
                <a:solidFill>
                  <a:srgbClr val="3F3F3F"/>
                </a:solidFill>
              </a:rPr>
              <a:t>SDK v.2</a:t>
            </a:r>
            <a:endParaRPr b="1"/>
          </a:p>
        </p:txBody>
      </p:sp>
      <p:pic>
        <p:nvPicPr>
          <p:cNvPr id="474" name="Shape 4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9550" y="1222132"/>
            <a:ext cx="2699225" cy="269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9" name="Shape 479"/>
          <p:cNvCxnSpPr/>
          <p:nvPr/>
        </p:nvCxnSpPr>
        <p:spPr>
          <a:xfrm>
            <a:off x="1850231" y="4736306"/>
            <a:ext cx="5436300" cy="0"/>
          </a:xfrm>
          <a:prstGeom prst="straightConnector1">
            <a:avLst/>
          </a:prstGeom>
          <a:noFill/>
          <a:ln w="9525" cap="flat" cmpd="sng">
            <a:solidFill>
              <a:srgbClr val="FF514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0" name="Shape 480"/>
          <p:cNvSpPr txBox="1"/>
          <p:nvPr/>
        </p:nvSpPr>
        <p:spPr>
          <a:xfrm>
            <a:off x="7369124" y="4620900"/>
            <a:ext cx="1341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5142"/>
                </a:solidFill>
                <a:latin typeface="Calibri"/>
                <a:ea typeface="Calibri"/>
                <a:cs typeface="Calibri"/>
                <a:sym typeface="Calibri"/>
              </a:rPr>
              <a:t>www.cleverence.ru</a:t>
            </a:r>
            <a:endParaRPr sz="1100">
              <a:solidFill>
                <a:srgbClr val="FF51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1" name="Shape 4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970" y="4649933"/>
            <a:ext cx="1021555" cy="172745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Shape 482"/>
          <p:cNvSpPr txBox="1">
            <a:spLocks noGrp="1"/>
          </p:cNvSpPr>
          <p:nvPr>
            <p:ph type="title"/>
          </p:nvPr>
        </p:nvSpPr>
        <p:spPr>
          <a:xfrm>
            <a:off x="436970" y="500632"/>
            <a:ext cx="82737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Arial"/>
              <a:buNone/>
            </a:pPr>
            <a:r>
              <a:rPr lang="ru" sz="3300" b="1">
                <a:solidFill>
                  <a:srgbClr val="3F3F3F"/>
                </a:solidFill>
              </a:rPr>
              <a:t>Что? Опять?</a:t>
            </a:r>
            <a:endParaRPr b="1"/>
          </a:p>
        </p:txBody>
      </p:sp>
      <p:pic>
        <p:nvPicPr>
          <p:cNvPr id="483" name="Shape 4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0437" y="1123425"/>
            <a:ext cx="4343125" cy="27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xfrm>
            <a:off x="435150" y="3960175"/>
            <a:ext cx="8273700" cy="7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И еще один </a:t>
            </a:r>
            <a:r>
              <a:rPr lang="ru" b="1">
                <a:solidFill>
                  <a:srgbClr val="FF514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метод интеграции</a:t>
            </a:r>
            <a:r>
              <a:rPr lang="ru" b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специально для Android!</a:t>
            </a:r>
            <a:endParaRPr b="1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b="1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/>
          <p:nvPr/>
        </p:nvSpPr>
        <p:spPr>
          <a:xfrm>
            <a:off x="2987123" y="1885300"/>
            <a:ext cx="31590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7E9C4C"/>
                </a:solidFill>
                <a:latin typeface="Roboto"/>
                <a:ea typeface="Roboto"/>
                <a:cs typeface="Roboto"/>
                <a:sym typeface="Roboto"/>
              </a:rPr>
              <a:t>исходный заказ</a:t>
            </a:r>
            <a:endParaRPr sz="1800" b="1">
              <a:solidFill>
                <a:srgbClr val="7E9C4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0" name="Shape 490"/>
          <p:cNvSpPr txBox="1"/>
          <p:nvPr/>
        </p:nvSpPr>
        <p:spPr>
          <a:xfrm>
            <a:off x="2987125" y="2974975"/>
            <a:ext cx="31590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FF5142"/>
                </a:solidFill>
                <a:latin typeface="Roboto"/>
                <a:ea typeface="Roboto"/>
                <a:cs typeface="Roboto"/>
                <a:sym typeface="Roboto"/>
              </a:rPr>
              <a:t>результат продажи</a:t>
            </a:r>
            <a:endParaRPr sz="1800" b="1">
              <a:solidFill>
                <a:srgbClr val="FF51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91" name="Shape 491"/>
          <p:cNvCxnSpPr/>
          <p:nvPr/>
        </p:nvCxnSpPr>
        <p:spPr>
          <a:xfrm>
            <a:off x="1850231" y="4736306"/>
            <a:ext cx="5436300" cy="0"/>
          </a:xfrm>
          <a:prstGeom prst="straightConnector1">
            <a:avLst/>
          </a:prstGeom>
          <a:noFill/>
          <a:ln w="9525" cap="flat" cmpd="sng">
            <a:solidFill>
              <a:srgbClr val="FF514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2" name="Shape 492"/>
          <p:cNvSpPr txBox="1"/>
          <p:nvPr/>
        </p:nvSpPr>
        <p:spPr>
          <a:xfrm>
            <a:off x="7369124" y="4620900"/>
            <a:ext cx="1341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5142"/>
                </a:solidFill>
                <a:latin typeface="Calibri"/>
                <a:ea typeface="Calibri"/>
                <a:cs typeface="Calibri"/>
                <a:sym typeface="Calibri"/>
              </a:rPr>
              <a:t>www.cleverence.ru</a:t>
            </a:r>
            <a:endParaRPr sz="1100">
              <a:solidFill>
                <a:srgbClr val="FF51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3" name="Shape 4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970" y="4649933"/>
            <a:ext cx="1021555" cy="172745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Shape 494"/>
          <p:cNvSpPr txBox="1">
            <a:spLocks noGrp="1"/>
          </p:cNvSpPr>
          <p:nvPr>
            <p:ph type="title"/>
          </p:nvPr>
        </p:nvSpPr>
        <p:spPr>
          <a:xfrm>
            <a:off x="436970" y="500632"/>
            <a:ext cx="82737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Arial"/>
              <a:buNone/>
            </a:pPr>
            <a:r>
              <a:rPr lang="ru" sz="3300" b="1">
                <a:solidFill>
                  <a:srgbClr val="3F3F3F"/>
                </a:solidFill>
              </a:rPr>
              <a:t>Интеграция между приложениями</a:t>
            </a:r>
            <a:endParaRPr b="1"/>
          </a:p>
        </p:txBody>
      </p:sp>
      <p:pic>
        <p:nvPicPr>
          <p:cNvPr id="495" name="Shape 4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4801" y="1442649"/>
            <a:ext cx="1619824" cy="296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Shape 496"/>
          <p:cNvPicPr preferRelativeResize="0"/>
          <p:nvPr/>
        </p:nvPicPr>
        <p:blipFill rotWithShape="1">
          <a:blip r:embed="rId5">
            <a:alphaModFix/>
          </a:blip>
          <a:srcRect l="15796" t="6637" r="18496" b="18450"/>
          <a:stretch/>
        </p:blipFill>
        <p:spPr>
          <a:xfrm>
            <a:off x="1472920" y="2448599"/>
            <a:ext cx="1151080" cy="9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Shape 4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4801" y="1389049"/>
            <a:ext cx="1619824" cy="296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Shape 4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16025" y="2302869"/>
            <a:ext cx="855650" cy="938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9" name="Shape 499"/>
          <p:cNvCxnSpPr/>
          <p:nvPr/>
        </p:nvCxnSpPr>
        <p:spPr>
          <a:xfrm>
            <a:off x="2987113" y="2314249"/>
            <a:ext cx="3159000" cy="600"/>
          </a:xfrm>
          <a:prstGeom prst="bentConnector3">
            <a:avLst>
              <a:gd name="adj1" fmla="val 50000"/>
            </a:avLst>
          </a:prstGeom>
          <a:noFill/>
          <a:ln w="76200" cap="flat" cmpd="sng">
            <a:solidFill>
              <a:srgbClr val="7E9C4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0" name="Shape 500"/>
          <p:cNvCxnSpPr/>
          <p:nvPr/>
        </p:nvCxnSpPr>
        <p:spPr>
          <a:xfrm flipH="1">
            <a:off x="2918413" y="3392175"/>
            <a:ext cx="3248400" cy="600"/>
          </a:xfrm>
          <a:prstGeom prst="bentConnector3">
            <a:avLst>
              <a:gd name="adj1" fmla="val 50000"/>
            </a:avLst>
          </a:prstGeom>
          <a:noFill/>
          <a:ln w="76200" cap="flat" cmpd="sng">
            <a:solidFill>
              <a:srgbClr val="FF514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01" name="Shape 501"/>
          <p:cNvSpPr txBox="1"/>
          <p:nvPr/>
        </p:nvSpPr>
        <p:spPr>
          <a:xfrm>
            <a:off x="2965223" y="2280450"/>
            <a:ext cx="31590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7E9C4C"/>
                </a:solidFill>
                <a:latin typeface="Roboto"/>
                <a:ea typeface="Roboto"/>
                <a:cs typeface="Roboto"/>
                <a:sym typeface="Roboto"/>
              </a:rPr>
              <a:t>в JSON</a:t>
            </a:r>
            <a:endParaRPr sz="1800" b="1">
              <a:solidFill>
                <a:srgbClr val="7E9C4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2" name="Shape 502"/>
          <p:cNvSpPr txBox="1"/>
          <p:nvPr/>
        </p:nvSpPr>
        <p:spPr>
          <a:xfrm>
            <a:off x="2994323" y="3387025"/>
            <a:ext cx="31590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FF5142"/>
                </a:solidFill>
                <a:latin typeface="Roboto"/>
                <a:ea typeface="Roboto"/>
                <a:cs typeface="Roboto"/>
                <a:sym typeface="Roboto"/>
              </a:rPr>
              <a:t>в JSON</a:t>
            </a:r>
            <a:endParaRPr sz="1800" b="1">
              <a:solidFill>
                <a:srgbClr val="FF51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title"/>
          </p:nvPr>
        </p:nvSpPr>
        <p:spPr>
          <a:xfrm>
            <a:off x="436970" y="500632"/>
            <a:ext cx="82737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Arial"/>
              <a:buNone/>
            </a:pPr>
            <a:r>
              <a:rPr lang="ru" sz="33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RFID на Android</a:t>
            </a:r>
            <a:endParaRPr b="1"/>
          </a:p>
        </p:txBody>
      </p:sp>
      <p:cxnSp>
        <p:nvCxnSpPr>
          <p:cNvPr id="508" name="Shape 508"/>
          <p:cNvCxnSpPr/>
          <p:nvPr/>
        </p:nvCxnSpPr>
        <p:spPr>
          <a:xfrm>
            <a:off x="1850231" y="4736306"/>
            <a:ext cx="5436300" cy="0"/>
          </a:xfrm>
          <a:prstGeom prst="straightConnector1">
            <a:avLst/>
          </a:prstGeom>
          <a:noFill/>
          <a:ln w="9525" cap="flat" cmpd="sng">
            <a:solidFill>
              <a:srgbClr val="FF514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9" name="Shape 509"/>
          <p:cNvSpPr txBox="1"/>
          <p:nvPr/>
        </p:nvSpPr>
        <p:spPr>
          <a:xfrm>
            <a:off x="7369124" y="4620900"/>
            <a:ext cx="1341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5142"/>
                </a:solidFill>
                <a:latin typeface="Calibri"/>
                <a:ea typeface="Calibri"/>
                <a:cs typeface="Calibri"/>
                <a:sym typeface="Calibri"/>
              </a:rPr>
              <a:t>www.cleverence.ru</a:t>
            </a:r>
            <a:endParaRPr sz="1100">
              <a:solidFill>
                <a:srgbClr val="FF51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0" name="Shape 510"/>
          <p:cNvPicPr preferRelativeResize="0"/>
          <p:nvPr/>
        </p:nvPicPr>
        <p:blipFill rotWithShape="1">
          <a:blip r:embed="rId3">
            <a:alphaModFix/>
          </a:blip>
          <a:srcRect l="31503" r="32013"/>
          <a:stretch/>
        </p:blipFill>
        <p:spPr>
          <a:xfrm>
            <a:off x="5351725" y="879313"/>
            <a:ext cx="3274150" cy="318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Shape 5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970" y="4649933"/>
            <a:ext cx="1021555" cy="172745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387075" y="1233425"/>
            <a:ext cx="5186400" cy="3183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556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 "/>
            </a:pPr>
            <a: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Первая поддерживаемая модель с RFID - </a:t>
            </a:r>
            <a:r>
              <a:rPr lang="ru" sz="2000" b="1">
                <a:solidFill>
                  <a:srgbClr val="FF5142"/>
                </a:solidFill>
                <a:latin typeface="Roboto"/>
                <a:ea typeface="Roboto"/>
                <a:cs typeface="Roboto"/>
                <a:sym typeface="Roboto"/>
              </a:rPr>
              <a:t>Zebra TC20 + RFD2000 RFID</a:t>
            </a:r>
            <a:endParaRPr sz="2000" b="1">
              <a:solidFill>
                <a:srgbClr val="FF514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 "/>
            </a:pPr>
            <a: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Поддержка всех RFID продуктов Клеверенс: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 "/>
            </a:pPr>
            <a:r>
              <a:rPr lang="ru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Клеверенс: Инвентаризация имущества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 "/>
            </a:pPr>
            <a:r>
              <a:rPr lang="ru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Mobile SMARTS: КИЗ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 "/>
            </a:pPr>
            <a:r>
              <a:rPr lang="ru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Mobile SMARTS: Магазин 15 RFID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title"/>
          </p:nvPr>
        </p:nvSpPr>
        <p:spPr>
          <a:xfrm>
            <a:off x="436970" y="500632"/>
            <a:ext cx="82737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Arial"/>
              <a:buNone/>
            </a:pPr>
            <a:r>
              <a:rPr lang="ru" sz="33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Какой вывод?</a:t>
            </a:r>
            <a:endParaRPr b="1"/>
          </a:p>
        </p:txBody>
      </p:sp>
      <p:cxnSp>
        <p:nvCxnSpPr>
          <p:cNvPr id="518" name="Shape 518"/>
          <p:cNvCxnSpPr/>
          <p:nvPr/>
        </p:nvCxnSpPr>
        <p:spPr>
          <a:xfrm>
            <a:off x="1850231" y="4736306"/>
            <a:ext cx="5436300" cy="0"/>
          </a:xfrm>
          <a:prstGeom prst="straightConnector1">
            <a:avLst/>
          </a:prstGeom>
          <a:noFill/>
          <a:ln w="9525" cap="flat" cmpd="sng">
            <a:solidFill>
              <a:srgbClr val="FF514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9" name="Shape 519"/>
          <p:cNvSpPr txBox="1"/>
          <p:nvPr/>
        </p:nvSpPr>
        <p:spPr>
          <a:xfrm>
            <a:off x="7369124" y="4620900"/>
            <a:ext cx="1341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5142"/>
                </a:solidFill>
                <a:latin typeface="Calibri"/>
                <a:ea typeface="Calibri"/>
                <a:cs typeface="Calibri"/>
                <a:sym typeface="Calibri"/>
              </a:rPr>
              <a:t>www.cleverence.ru</a:t>
            </a:r>
            <a:endParaRPr sz="1100">
              <a:solidFill>
                <a:srgbClr val="FF51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0" name="Shape 5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970" y="4649933"/>
            <a:ext cx="1021555" cy="17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Shape 5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50" y="1796625"/>
            <a:ext cx="3283000" cy="1978209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2587925" y="1789625"/>
            <a:ext cx="6077100" cy="194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FF5142"/>
                </a:solidFill>
                <a:latin typeface="Roboto"/>
                <a:ea typeface="Roboto"/>
                <a:cs typeface="Roboto"/>
                <a:sym typeface="Roboto"/>
              </a:rPr>
              <a:t>Mobile SMARTS</a:t>
            </a:r>
            <a:r>
              <a:rPr lang="ru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развивается и становится лучше!</a:t>
            </a:r>
            <a:endParaRPr sz="24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lang="ru" sz="3600" b="1">
                <a:solidFill>
                  <a:srgbClr val="FF5142"/>
                </a:solidFill>
                <a:latin typeface="Roboto"/>
                <a:ea typeface="Roboto"/>
                <a:cs typeface="Roboto"/>
                <a:sym typeface="Roboto"/>
              </a:rPr>
              <a:t>БЕГОМ УЧИТЬСЯ!</a:t>
            </a:r>
            <a:endParaRPr sz="3600" b="1">
              <a:solidFill>
                <a:srgbClr val="FF51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xfrm>
            <a:off x="0" y="1577642"/>
            <a:ext cx="9144000" cy="759300"/>
          </a:xfrm>
          <a:prstGeom prst="rect">
            <a:avLst/>
          </a:prstGeom>
          <a:solidFill>
            <a:srgbClr val="FF5142"/>
          </a:solidFill>
          <a:ln>
            <a:noFill/>
          </a:ln>
        </p:spPr>
        <p:txBody>
          <a:bodyPr spcFirstLastPara="1" wrap="square" lIns="540000" tIns="189000" rIns="68575" bIns="1080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ru" sz="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/>
          </a:p>
        </p:txBody>
      </p:sp>
      <p:sp>
        <p:nvSpPr>
          <p:cNvPr id="528" name="Shape 528"/>
          <p:cNvSpPr txBox="1">
            <a:spLocks noGrp="1"/>
          </p:cNvSpPr>
          <p:nvPr>
            <p:ph type="body" idx="1"/>
          </p:nvPr>
        </p:nvSpPr>
        <p:spPr>
          <a:xfrm>
            <a:off x="408395" y="2708530"/>
            <a:ext cx="6878100" cy="9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63500" marR="0" lvl="0" indent="-762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 "/>
            </a:pPr>
            <a:endParaRPr/>
          </a:p>
          <a:p>
            <a:pPr marL="635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9" name="Shape 529"/>
          <p:cNvCxnSpPr/>
          <p:nvPr/>
        </p:nvCxnSpPr>
        <p:spPr>
          <a:xfrm>
            <a:off x="1850231" y="4736306"/>
            <a:ext cx="5436300" cy="0"/>
          </a:xfrm>
          <a:prstGeom prst="straightConnector1">
            <a:avLst/>
          </a:prstGeom>
          <a:noFill/>
          <a:ln w="9525" cap="flat" cmpd="sng">
            <a:solidFill>
              <a:srgbClr val="FF514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0" name="Shape 530"/>
          <p:cNvSpPr txBox="1"/>
          <p:nvPr/>
        </p:nvSpPr>
        <p:spPr>
          <a:xfrm>
            <a:off x="7427344" y="4620881"/>
            <a:ext cx="1283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5142"/>
                </a:solidFill>
                <a:latin typeface="Calibri"/>
                <a:ea typeface="Calibri"/>
                <a:cs typeface="Calibri"/>
                <a:sym typeface="Calibri"/>
              </a:rPr>
              <a:t>www.cleverence.ru</a:t>
            </a:r>
            <a:endParaRPr sz="1100">
              <a:solidFill>
                <a:srgbClr val="FF51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1" name="Shape 5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970" y="4649933"/>
            <a:ext cx="1021555" cy="17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Shape 5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81449" y="1642765"/>
            <a:ext cx="629231" cy="629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48075" y="1262700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5142"/>
              </a:buClr>
              <a:buSzPts val="2000"/>
              <a:buFont typeface="Roboto"/>
              <a:buChar char="●"/>
            </a:pPr>
            <a:r>
              <a:rPr lang="ru" sz="20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Единый подход ко всей продуктовой линейке</a:t>
            </a:r>
            <a:endParaRPr sz="2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5142"/>
              </a:buClr>
              <a:buSzPts val="2000"/>
              <a:buFont typeface="Roboto"/>
              <a:buChar char="●"/>
            </a:pPr>
            <a:r>
              <a:rPr lang="ru" sz="20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Доступность адаптации «коробки» под клиента</a:t>
            </a:r>
            <a:endParaRPr sz="2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endParaRPr sz="2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1" name="Shape 161"/>
          <p:cNvCxnSpPr/>
          <p:nvPr/>
        </p:nvCxnSpPr>
        <p:spPr>
          <a:xfrm>
            <a:off x="1850231" y="4736306"/>
            <a:ext cx="5436300" cy="0"/>
          </a:xfrm>
          <a:prstGeom prst="straightConnector1">
            <a:avLst/>
          </a:prstGeom>
          <a:noFill/>
          <a:ln w="9525" cap="flat" cmpd="sng">
            <a:solidFill>
              <a:srgbClr val="FF514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2" name="Shape 162"/>
          <p:cNvSpPr txBox="1"/>
          <p:nvPr/>
        </p:nvSpPr>
        <p:spPr>
          <a:xfrm>
            <a:off x="7369124" y="4620900"/>
            <a:ext cx="1341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5142"/>
                </a:solidFill>
                <a:latin typeface="Calibri"/>
                <a:ea typeface="Calibri"/>
                <a:cs typeface="Calibri"/>
                <a:sym typeface="Calibri"/>
              </a:rPr>
              <a:t>www.cleverence.ru</a:t>
            </a:r>
            <a:endParaRPr sz="1100">
              <a:solidFill>
                <a:srgbClr val="FF51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970" y="4649933"/>
            <a:ext cx="1021555" cy="17274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36970" y="500632"/>
            <a:ext cx="85428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Arial"/>
              <a:buNone/>
            </a:pPr>
            <a:r>
              <a:rPr lang="ru" sz="3300" b="1">
                <a:solidFill>
                  <a:srgbClr val="3F3F3F"/>
                </a:solidFill>
              </a:rPr>
              <a:t>Что это дает нам всем?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36970" y="500632"/>
            <a:ext cx="85428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Arial"/>
              <a:buNone/>
            </a:pPr>
            <a:r>
              <a:rPr lang="ru" sz="33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Единая разработка под все ОС</a:t>
            </a:r>
            <a:endParaRPr b="1"/>
          </a:p>
        </p:txBody>
      </p:sp>
      <p:cxnSp>
        <p:nvCxnSpPr>
          <p:cNvPr id="170" name="Shape 170"/>
          <p:cNvCxnSpPr/>
          <p:nvPr/>
        </p:nvCxnSpPr>
        <p:spPr>
          <a:xfrm>
            <a:off x="1850231" y="4736306"/>
            <a:ext cx="5436300" cy="0"/>
          </a:xfrm>
          <a:prstGeom prst="straightConnector1">
            <a:avLst/>
          </a:prstGeom>
          <a:noFill/>
          <a:ln w="9525" cap="flat" cmpd="sng">
            <a:solidFill>
              <a:srgbClr val="FF514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1" name="Shape 171"/>
          <p:cNvSpPr txBox="1"/>
          <p:nvPr/>
        </p:nvSpPr>
        <p:spPr>
          <a:xfrm>
            <a:off x="7362649" y="4620900"/>
            <a:ext cx="13482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5142"/>
                </a:solidFill>
                <a:latin typeface="Calibri"/>
                <a:ea typeface="Calibri"/>
                <a:cs typeface="Calibri"/>
                <a:sym typeface="Calibri"/>
              </a:rPr>
              <a:t>www.cleverence.ru</a:t>
            </a:r>
            <a:endParaRPr sz="1100">
              <a:solidFill>
                <a:srgbClr val="FF51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970" y="4649933"/>
            <a:ext cx="1021555" cy="17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3369" y="1357315"/>
            <a:ext cx="1580350" cy="2624070"/>
          </a:xfrm>
          <a:prstGeom prst="rect">
            <a:avLst/>
          </a:prstGeom>
          <a:noFill/>
          <a:ln w="38100" cap="flat" cmpd="sng">
            <a:solidFill>
              <a:srgbClr val="0083B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4" name="Shape 1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4642" y="1340475"/>
            <a:ext cx="1557175" cy="2637025"/>
          </a:xfrm>
          <a:prstGeom prst="rect">
            <a:avLst/>
          </a:prstGeom>
          <a:noFill/>
          <a:ln w="38100" cap="flat" cmpd="sng">
            <a:solidFill>
              <a:srgbClr val="FF514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5" name="Shape 1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07667" y="1352000"/>
            <a:ext cx="1636675" cy="2625499"/>
          </a:xfrm>
          <a:prstGeom prst="rect">
            <a:avLst/>
          </a:prstGeom>
          <a:noFill/>
          <a:ln w="38100" cap="flat" cmpd="sng">
            <a:solidFill>
              <a:srgbClr val="7E9C4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6" name="Shape 176"/>
          <p:cNvSpPr txBox="1"/>
          <p:nvPr/>
        </p:nvSpPr>
        <p:spPr>
          <a:xfrm>
            <a:off x="561844" y="4062666"/>
            <a:ext cx="2552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0083B0"/>
                </a:solidFill>
                <a:latin typeface="Roboto"/>
                <a:ea typeface="Roboto"/>
                <a:cs typeface="Roboto"/>
                <a:sym typeface="Roboto"/>
              </a:rPr>
              <a:t>Windows</a:t>
            </a:r>
            <a:endParaRPr sz="1100" b="1">
              <a:solidFill>
                <a:srgbClr val="0083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3265519" y="4062991"/>
            <a:ext cx="2552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FF5142"/>
                </a:solidFill>
                <a:latin typeface="Roboto"/>
                <a:ea typeface="Roboto"/>
                <a:cs typeface="Roboto"/>
                <a:sym typeface="Roboto"/>
              </a:rPr>
              <a:t>WinCE/Mobile</a:t>
            </a:r>
            <a:endParaRPr sz="1100" b="1">
              <a:solidFill>
                <a:srgbClr val="FF51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Shape 178"/>
          <p:cNvSpPr txBox="1"/>
          <p:nvPr/>
        </p:nvSpPr>
        <p:spPr>
          <a:xfrm>
            <a:off x="6029456" y="4062666"/>
            <a:ext cx="2552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7E9C4C"/>
                </a:solidFill>
                <a:latin typeface="Roboto"/>
                <a:ea typeface="Roboto"/>
                <a:cs typeface="Roboto"/>
                <a:sym typeface="Roboto"/>
              </a:rPr>
              <a:t>Android</a:t>
            </a:r>
            <a:endParaRPr sz="1100" b="1">
              <a:solidFill>
                <a:srgbClr val="7E9C4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36970" y="500632"/>
            <a:ext cx="85428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Arial"/>
              <a:buNone/>
            </a:pPr>
            <a:r>
              <a:rPr lang="ru" sz="33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Есть из чего выбрать</a:t>
            </a:r>
            <a:endParaRPr b="1"/>
          </a:p>
        </p:txBody>
      </p:sp>
      <p:cxnSp>
        <p:nvCxnSpPr>
          <p:cNvPr id="184" name="Shape 184"/>
          <p:cNvCxnSpPr/>
          <p:nvPr/>
        </p:nvCxnSpPr>
        <p:spPr>
          <a:xfrm>
            <a:off x="1850231" y="4736306"/>
            <a:ext cx="5436300" cy="0"/>
          </a:xfrm>
          <a:prstGeom prst="straightConnector1">
            <a:avLst/>
          </a:prstGeom>
          <a:noFill/>
          <a:ln w="9525" cap="flat" cmpd="sng">
            <a:solidFill>
              <a:srgbClr val="FF514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5" name="Shape 185"/>
          <p:cNvSpPr txBox="1"/>
          <p:nvPr/>
        </p:nvSpPr>
        <p:spPr>
          <a:xfrm>
            <a:off x="7368449" y="4620900"/>
            <a:ext cx="13425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5142"/>
                </a:solidFill>
                <a:latin typeface="Calibri"/>
                <a:ea typeface="Calibri"/>
                <a:cs typeface="Calibri"/>
                <a:sym typeface="Calibri"/>
              </a:rPr>
              <a:t>www.cleverence.ru</a:t>
            </a:r>
            <a:endParaRPr sz="1100">
              <a:solidFill>
                <a:srgbClr val="FF51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970" y="4649933"/>
            <a:ext cx="1021555" cy="17274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28650" y="1468650"/>
            <a:ext cx="7886700" cy="17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3B0"/>
              </a:buClr>
              <a:buSzPts val="10400"/>
              <a:buFont typeface="Arial"/>
              <a:buNone/>
            </a:pPr>
            <a:r>
              <a:rPr lang="ru" sz="10400" b="1">
                <a:solidFill>
                  <a:srgbClr val="0083B0"/>
                </a:solidFill>
                <a:latin typeface="Roboto"/>
                <a:ea typeface="Roboto"/>
                <a:cs typeface="Roboto"/>
                <a:sym typeface="Roboto"/>
              </a:rPr>
              <a:t>200 + </a:t>
            </a:r>
            <a:r>
              <a:rPr lang="ru" sz="10400" b="1">
                <a:solidFill>
                  <a:srgbClr val="FF5142"/>
                </a:solidFill>
                <a:latin typeface="Roboto"/>
                <a:ea typeface="Roboto"/>
                <a:cs typeface="Roboto"/>
                <a:sym typeface="Roboto"/>
              </a:rPr>
              <a:t>20</a:t>
            </a:r>
            <a:r>
              <a:rPr lang="ru" sz="1800" b="1" i="0" u="none" strike="noStrike" cap="none">
                <a:solidFill>
                  <a:srgbClr val="0083B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2278300" y="3204200"/>
            <a:ext cx="1780200" cy="12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ru" sz="2400" b="1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модели ТСД</a:t>
            </a:r>
            <a:endParaRPr/>
          </a:p>
        </p:txBody>
      </p:sp>
      <p:sp>
        <p:nvSpPr>
          <p:cNvPr id="189" name="Shape 189"/>
          <p:cNvSpPr txBox="1"/>
          <p:nvPr/>
        </p:nvSpPr>
        <p:spPr>
          <a:xfrm>
            <a:off x="5067675" y="3228950"/>
            <a:ext cx="28362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принтеры, кассы, пинпады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448075" y="1692300"/>
            <a:ext cx="8520600" cy="23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142"/>
              </a:buClr>
              <a:buSzPts val="2000"/>
              <a:buFont typeface="Roboto"/>
              <a:buChar char="●"/>
            </a:pPr>
            <a:r>
              <a:rPr lang="ru" sz="20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Есть и «батч» и «</a:t>
            </a:r>
            <a:r>
              <a:rPr lang="ru" sz="2000" b="1">
                <a:solidFill>
                  <a:srgbClr val="FF5142"/>
                </a:solidFill>
                <a:latin typeface="Roboto"/>
                <a:ea typeface="Roboto"/>
                <a:cs typeface="Roboto"/>
                <a:sym typeface="Roboto"/>
              </a:rPr>
              <a:t>серверный</a:t>
            </a:r>
            <a:r>
              <a:rPr lang="ru" sz="20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» режимы работы и они идентичны в базовом функционале</a:t>
            </a:r>
            <a:endParaRPr sz="2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5142"/>
              </a:buClr>
              <a:buSzPts val="2000"/>
              <a:buFont typeface="Roboto"/>
              <a:buChar char="●"/>
            </a:pPr>
            <a:r>
              <a:rPr lang="ru" sz="2000" b="1">
                <a:solidFill>
                  <a:srgbClr val="FF5142"/>
                </a:solidFill>
                <a:latin typeface="Roboto"/>
                <a:ea typeface="Roboto"/>
                <a:cs typeface="Roboto"/>
                <a:sym typeface="Roboto"/>
              </a:rPr>
              <a:t>HYDB™</a:t>
            </a:r>
            <a:r>
              <a:rPr lang="ru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- гибридное хранение данных  обеспечивает комбинирование режимов</a:t>
            </a:r>
            <a:endParaRPr sz="2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endParaRPr sz="2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5" name="Shape 195"/>
          <p:cNvCxnSpPr/>
          <p:nvPr/>
        </p:nvCxnSpPr>
        <p:spPr>
          <a:xfrm>
            <a:off x="1850231" y="4736306"/>
            <a:ext cx="5436300" cy="0"/>
          </a:xfrm>
          <a:prstGeom prst="straightConnector1">
            <a:avLst/>
          </a:prstGeom>
          <a:noFill/>
          <a:ln w="9525" cap="flat" cmpd="sng">
            <a:solidFill>
              <a:srgbClr val="FF514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6" name="Shape 196"/>
          <p:cNvSpPr txBox="1"/>
          <p:nvPr/>
        </p:nvSpPr>
        <p:spPr>
          <a:xfrm>
            <a:off x="7369124" y="4620900"/>
            <a:ext cx="1341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5142"/>
                </a:solidFill>
                <a:latin typeface="Calibri"/>
                <a:ea typeface="Calibri"/>
                <a:cs typeface="Calibri"/>
                <a:sym typeface="Calibri"/>
              </a:rPr>
              <a:t>www.cleverence.ru</a:t>
            </a:r>
            <a:endParaRPr sz="1100">
              <a:solidFill>
                <a:srgbClr val="FF51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970" y="4649933"/>
            <a:ext cx="1021555" cy="17274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36970" y="500632"/>
            <a:ext cx="85428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Arial"/>
              <a:buNone/>
            </a:pPr>
            <a:r>
              <a:rPr lang="ru" sz="3300" b="1">
                <a:solidFill>
                  <a:srgbClr val="3F3F3F"/>
                </a:solidFill>
              </a:rPr>
              <a:t>Онлайн или оффлайн? 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1525" y="1234300"/>
            <a:ext cx="1980775" cy="329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6194">
            <a:off x="7715935" y="2340521"/>
            <a:ext cx="580646" cy="58738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436975" y="1595075"/>
            <a:ext cx="5771700" cy="28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Очень хочется, чтобы наши </a:t>
            </a:r>
            <a:r>
              <a:rPr lang="ru" sz="2000" b="1">
                <a:solidFill>
                  <a:srgbClr val="FF5142"/>
                </a:solidFill>
                <a:latin typeface="Roboto"/>
                <a:ea typeface="Roboto"/>
                <a:cs typeface="Roboto"/>
                <a:sym typeface="Roboto"/>
              </a:rPr>
              <a:t>партнеры</a:t>
            </a:r>
            <a:r>
              <a:rPr lang="ru" sz="20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больше разбирались в возможностях платформы и имели навыки разработки.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6" name="Shape 206"/>
          <p:cNvCxnSpPr/>
          <p:nvPr/>
        </p:nvCxnSpPr>
        <p:spPr>
          <a:xfrm>
            <a:off x="1850231" y="4736306"/>
            <a:ext cx="5436300" cy="0"/>
          </a:xfrm>
          <a:prstGeom prst="straightConnector1">
            <a:avLst/>
          </a:prstGeom>
          <a:noFill/>
          <a:ln w="9525" cap="flat" cmpd="sng">
            <a:solidFill>
              <a:srgbClr val="FF514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7" name="Shape 207"/>
          <p:cNvSpPr txBox="1"/>
          <p:nvPr/>
        </p:nvSpPr>
        <p:spPr>
          <a:xfrm>
            <a:off x="7369124" y="4620900"/>
            <a:ext cx="1341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5142"/>
                </a:solidFill>
                <a:latin typeface="Calibri"/>
                <a:ea typeface="Calibri"/>
                <a:cs typeface="Calibri"/>
                <a:sym typeface="Calibri"/>
              </a:rPr>
              <a:t>www.cleverence.ru</a:t>
            </a:r>
            <a:endParaRPr sz="1100">
              <a:solidFill>
                <a:srgbClr val="FF51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970" y="4649933"/>
            <a:ext cx="1021555" cy="17274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36975" y="500625"/>
            <a:ext cx="7123800" cy="15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Arial"/>
              <a:buNone/>
            </a:pPr>
            <a:r>
              <a:rPr lang="ru" sz="3300" b="1">
                <a:solidFill>
                  <a:srgbClr val="3F3F3F"/>
                </a:solidFill>
              </a:rPr>
              <a:t>Кодим с нами, кодим как мы, кодим лучше нас!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4" name="Shape 214"/>
          <p:cNvCxnSpPr/>
          <p:nvPr/>
        </p:nvCxnSpPr>
        <p:spPr>
          <a:xfrm>
            <a:off x="1850231" y="4736306"/>
            <a:ext cx="5436300" cy="0"/>
          </a:xfrm>
          <a:prstGeom prst="straightConnector1">
            <a:avLst/>
          </a:prstGeom>
          <a:noFill/>
          <a:ln w="9525" cap="flat" cmpd="sng">
            <a:solidFill>
              <a:srgbClr val="FF514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5" name="Shape 215"/>
          <p:cNvSpPr txBox="1"/>
          <p:nvPr/>
        </p:nvSpPr>
        <p:spPr>
          <a:xfrm>
            <a:off x="7369124" y="4620900"/>
            <a:ext cx="1341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FF5142"/>
                </a:solidFill>
                <a:latin typeface="Calibri"/>
                <a:ea typeface="Calibri"/>
                <a:cs typeface="Calibri"/>
                <a:sym typeface="Calibri"/>
              </a:rPr>
              <a:t>www.cleverence.ru</a:t>
            </a:r>
            <a:endParaRPr sz="1100">
              <a:solidFill>
                <a:srgbClr val="FF514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970" y="4649933"/>
            <a:ext cx="1021555" cy="17274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36975" y="500625"/>
            <a:ext cx="7123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300"/>
              <a:buFont typeface="Arial"/>
              <a:buNone/>
            </a:pPr>
            <a:r>
              <a:rPr lang="ru" sz="3300" b="1">
                <a:solidFill>
                  <a:srgbClr val="3F3F3F"/>
                </a:solidFill>
              </a:rPr>
              <a:t>Отладчик конфигурации</a:t>
            </a:r>
            <a:endParaRPr b="1"/>
          </a:p>
        </p:txBody>
      </p:sp>
      <p:pic>
        <p:nvPicPr>
          <p:cNvPr id="218" name="Shape 2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2726" y="1312849"/>
            <a:ext cx="1619824" cy="296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1450" y="1312850"/>
            <a:ext cx="3054961" cy="296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1355650" y="1840525"/>
            <a:ext cx="2013300" cy="10032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83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&lt;r color=”</a:t>
            </a:r>
            <a:r>
              <a:rPr lang="ru" sz="1200">
                <a:solidFill>
                  <a:srgbClr val="FF5142"/>
                </a:solidFill>
                <a:latin typeface="Roboto"/>
                <a:ea typeface="Roboto"/>
                <a:cs typeface="Roboto"/>
                <a:sym typeface="Roboto"/>
              </a:rPr>
              <a:t>Red</a:t>
            </a:r>
            <a:r>
              <a:rPr lang="r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”&gt;Hello world!&lt;/r&gt;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6801075" y="1601500"/>
            <a:ext cx="1229700" cy="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5142"/>
                </a:solidFill>
                <a:latin typeface="Roboto"/>
                <a:ea typeface="Roboto"/>
                <a:cs typeface="Roboto"/>
                <a:sym typeface="Roboto"/>
              </a:rPr>
              <a:t>Hello world!</a:t>
            </a:r>
            <a:endParaRPr sz="1200">
              <a:solidFill>
                <a:srgbClr val="FF51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2984475" y="2514450"/>
            <a:ext cx="343200" cy="267000"/>
          </a:xfrm>
          <a:prstGeom prst="rect">
            <a:avLst/>
          </a:prstGeom>
          <a:solidFill>
            <a:srgbClr val="0083B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Ok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3" name="Shape 223"/>
          <p:cNvCxnSpPr>
            <a:stCxn id="219" idx="3"/>
            <a:endCxn id="218" idx="1"/>
          </p:cNvCxnSpPr>
          <p:nvPr/>
        </p:nvCxnSpPr>
        <p:spPr>
          <a:xfrm>
            <a:off x="3976411" y="2793112"/>
            <a:ext cx="2626200" cy="0"/>
          </a:xfrm>
          <a:prstGeom prst="straightConnector1">
            <a:avLst/>
          </a:prstGeom>
          <a:noFill/>
          <a:ln w="38100" cap="flat" cmpd="sng">
            <a:solidFill>
              <a:srgbClr val="7E9C4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4" name="Shape 224"/>
          <p:cNvSpPr txBox="1"/>
          <p:nvPr/>
        </p:nvSpPr>
        <p:spPr>
          <a:xfrm>
            <a:off x="6952100" y="2315675"/>
            <a:ext cx="570000" cy="2307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83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25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7571450" y="2315675"/>
            <a:ext cx="43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шт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7615550" y="3374175"/>
            <a:ext cx="343200" cy="267000"/>
          </a:xfrm>
          <a:prstGeom prst="rect">
            <a:avLst/>
          </a:prstGeom>
          <a:solidFill>
            <a:srgbClr val="0083B0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Ok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Shape 227"/>
          <p:cNvSpPr txBox="1"/>
          <p:nvPr/>
        </p:nvSpPr>
        <p:spPr>
          <a:xfrm>
            <a:off x="3976400" y="2289875"/>
            <a:ext cx="26262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7E9C4C"/>
                </a:solidFill>
                <a:latin typeface="Roboto"/>
                <a:ea typeface="Roboto"/>
                <a:cs typeface="Roboto"/>
                <a:sym typeface="Roboto"/>
              </a:rPr>
              <a:t>вносим правки</a:t>
            </a:r>
            <a:endParaRPr sz="1800" b="1">
              <a:solidFill>
                <a:srgbClr val="7E9C4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Shape 228"/>
          <p:cNvSpPr txBox="1"/>
          <p:nvPr/>
        </p:nvSpPr>
        <p:spPr>
          <a:xfrm>
            <a:off x="3976400" y="2831875"/>
            <a:ext cx="26262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FF5142"/>
                </a:solidFill>
                <a:latin typeface="Roboto"/>
                <a:ea typeface="Roboto"/>
                <a:cs typeface="Roboto"/>
                <a:sym typeface="Roboto"/>
              </a:rPr>
              <a:t>прямо в работающем приложении</a:t>
            </a:r>
            <a:endParaRPr sz="1800" b="1">
              <a:solidFill>
                <a:srgbClr val="FF51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Метрополия">
      <a:dk1>
        <a:srgbClr val="000000"/>
      </a:dk1>
      <a:lt1>
        <a:srgbClr val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752</Words>
  <Application>Microsoft Office PowerPoint</Application>
  <PresentationFormat>Экран (16:9)</PresentationFormat>
  <Paragraphs>169</Paragraphs>
  <Slides>36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Roboto</vt:lpstr>
      <vt:lpstr>Calibri</vt:lpstr>
      <vt:lpstr>Simple Light</vt:lpstr>
      <vt:lpstr>Тема1</vt:lpstr>
      <vt:lpstr>Презентация PowerPoint</vt:lpstr>
      <vt:lpstr>Немного истории</vt:lpstr>
      <vt:lpstr>Назад в будущее</vt:lpstr>
      <vt:lpstr>Что это дает нам всем?</vt:lpstr>
      <vt:lpstr>Единая разработка под все ОС</vt:lpstr>
      <vt:lpstr>Есть из чего выбрать</vt:lpstr>
      <vt:lpstr>Онлайн или оффлайн? </vt:lpstr>
      <vt:lpstr>Кодим с нами, кодим как мы, кодим лучше нас!</vt:lpstr>
      <vt:lpstr>Отладчик конфигурации</vt:lpstr>
      <vt:lpstr>Совместная разработка</vt:lpstr>
      <vt:lpstr>В ближайших версиях</vt:lpstr>
      <vt:lpstr>Презентация PowerPoint</vt:lpstr>
      <vt:lpstr>Так платформа или «самописки»?</vt:lpstr>
      <vt:lpstr>Важный тренд 2017-2018</vt:lpstr>
      <vt:lpstr>Ключевые новинки</vt:lpstr>
      <vt:lpstr>Интернет небезопасен!</vt:lpstr>
      <vt:lpstr>Что такое REST API?</vt:lpstr>
      <vt:lpstr>REST API</vt:lpstr>
      <vt:lpstr>Просто и наглядно</vt:lpstr>
      <vt:lpstr>Без прослоек</vt:lpstr>
      <vt:lpstr>Кроссплатформенная интеграция</vt:lpstr>
      <vt:lpstr>Презентация PowerPoint</vt:lpstr>
      <vt:lpstr>Как реализовано у нас</vt:lpstr>
      <vt:lpstr>Документация и консоль разработки</vt:lpstr>
      <vt:lpstr>Первое коробочное решение с REST</vt:lpstr>
      <vt:lpstr>Android навсегда</vt:lpstr>
      <vt:lpstr>Что сделали за год?</vt:lpstr>
      <vt:lpstr>Отдельные приложения</vt:lpstr>
      <vt:lpstr>Меняем на лету</vt:lpstr>
      <vt:lpstr>Презентация PowerPoint</vt:lpstr>
      <vt:lpstr>SDK v.2</vt:lpstr>
      <vt:lpstr>Что? Опять?</vt:lpstr>
      <vt:lpstr>Интеграция между приложениями</vt:lpstr>
      <vt:lpstr>RFID на Android</vt:lpstr>
      <vt:lpstr>Какой вывод?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Никита Григорьев</cp:lastModifiedBy>
  <cp:revision>1</cp:revision>
  <dcterms:modified xsi:type="dcterms:W3CDTF">2018-05-23T18:30:42Z</dcterms:modified>
</cp:coreProperties>
</file>